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  <p:sldMasterId id="2147483667" r:id="rId20"/>
    <p:sldMasterId id="2147483668" r:id="rId21"/>
    <p:sldMasterId id="2147483669" r:id="rId22"/>
    <p:sldMasterId id="2147483670" r:id="rId23"/>
    <p:sldMasterId id="2147483671" r:id="rId24"/>
    <p:sldMasterId id="2147483672" r:id="rId25"/>
    <p:sldMasterId id="2147483673" r:id="rId26"/>
  </p:sldMasterIdLst>
  <p:notesMasterIdLst>
    <p:notesMasterId r:id="rId67"/>
  </p:notesMasterIdLst>
  <p:sldIdLst>
    <p:sldId id="256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5" r:id="rId39"/>
    <p:sldId id="317" r:id="rId40"/>
    <p:sldId id="316" r:id="rId41"/>
    <p:sldId id="324" r:id="rId42"/>
    <p:sldId id="318" r:id="rId43"/>
    <p:sldId id="319" r:id="rId44"/>
    <p:sldId id="322" r:id="rId45"/>
    <p:sldId id="281" r:id="rId46"/>
    <p:sldId id="323" r:id="rId47"/>
    <p:sldId id="320" r:id="rId48"/>
    <p:sldId id="261" r:id="rId49"/>
    <p:sldId id="321" r:id="rId50"/>
    <p:sldId id="325" r:id="rId51"/>
    <p:sldId id="331" r:id="rId52"/>
    <p:sldId id="326" r:id="rId53"/>
    <p:sldId id="330" r:id="rId54"/>
    <p:sldId id="329" r:id="rId55"/>
    <p:sldId id="327" r:id="rId56"/>
    <p:sldId id="300" r:id="rId57"/>
    <p:sldId id="289" r:id="rId58"/>
    <p:sldId id="290" r:id="rId59"/>
    <p:sldId id="328" r:id="rId60"/>
    <p:sldId id="297" r:id="rId61"/>
    <p:sldId id="298" r:id="rId62"/>
    <p:sldId id="313" r:id="rId63"/>
    <p:sldId id="314" r:id="rId64"/>
    <p:sldId id="299" r:id="rId65"/>
    <p:sldId id="283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 New Roman" charset="0"/>
        <a:ea typeface="ヒラギノ明朝 ProN W3" charset="-128"/>
        <a:cs typeface="ヒラギノ明朝 ProN W3" charset="-128"/>
        <a:sym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85116"/>
  </p:normalViewPr>
  <p:slideViewPr>
    <p:cSldViewPr>
      <p:cViewPr varScale="1">
        <p:scale>
          <a:sx n="80" d="100"/>
          <a:sy n="80" d="100"/>
        </p:scale>
        <p:origin x="17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66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slide" Target="slides/slide30.xml"/><Relationship Id="rId64" Type="http://schemas.openxmlformats.org/officeDocument/2006/relationships/slide" Target="slides/slide38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slide" Target="slides/slide33.xml"/><Relationship Id="rId6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3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0A22-3782-DA47-B8F4-B3F8936A92A9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3CFF1-D28D-D341-9A4D-F7CA283A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If server arrives but is not the highest priority task, it does not suspend itself if the aperiodic queue is empty (waits until it is </a:t>
            </a:r>
            <a:r>
              <a:rPr lang="en-US" sz="2000">
                <a:latin typeface="Calibri" charset="0"/>
                <a:ea typeface="Calibri" charset="0"/>
                <a:cs typeface="Calibri" charset="0"/>
              </a:rPr>
              <a:t>invoked)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3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achieve fairness and temporal isolation between tasks, during any interval [t, </a:t>
            </a:r>
            <a:r>
              <a:rPr lang="en-US" dirty="0" err="1"/>
              <a:t>t+h</a:t>
            </a:r>
            <a:r>
              <a:rPr lang="en-US" dirty="0"/>
              <a:t>] of length h, a task </a:t>
            </a:r>
            <a:r>
              <a:rPr lang="en-US" dirty="0" err="1"/>
              <a:t>Ti</a:t>
            </a:r>
            <a:r>
              <a:rPr lang="en-US" baseline="0" dirty="0"/>
              <a:t> </a:t>
            </a:r>
            <a:r>
              <a:rPr lang="en-US" dirty="0"/>
              <a:t>should not execute for more</a:t>
            </a:r>
            <a:r>
              <a:rPr lang="en-US" baseline="0" dirty="0"/>
              <a:t> than </a:t>
            </a:r>
            <a:r>
              <a:rPr lang="en-US" baseline="0" dirty="0" err="1"/>
              <a:t>hUi</a:t>
            </a:r>
            <a:r>
              <a:rPr lang="en-US" baseline="0" dirty="0"/>
              <a:t> under EDF (if all jobs execute for more than h Ui each, then the amount of work done in [t, </a:t>
            </a:r>
            <a:r>
              <a:rPr lang="en-US" baseline="0" dirty="0" err="1"/>
              <a:t>t+h</a:t>
            </a:r>
            <a:r>
              <a:rPr lang="en-US" baseline="0" dirty="0"/>
              <a:t>] is h \</a:t>
            </a:r>
            <a:r>
              <a:rPr lang="en-US" baseline="0" dirty="0" err="1"/>
              <a:t>sum_i^n</a:t>
            </a:r>
            <a:r>
              <a:rPr lang="en-US" baseline="0" dirty="0"/>
              <a:t> Ui &gt; h, so a task will miss its deadline. So during [</a:t>
            </a:r>
            <a:r>
              <a:rPr lang="en-US" sz="1200" i="0" baseline="0" dirty="0"/>
              <a:t>t, d</a:t>
            </a:r>
            <a:r>
              <a:rPr lang="en-US" sz="1200" i="0" baseline="-25000" dirty="0"/>
              <a:t>s</a:t>
            </a:r>
            <a:r>
              <a:rPr lang="en-US" baseline="0" dirty="0"/>
              <a:t>], </a:t>
            </a:r>
            <a:r>
              <a:rPr lang="en-US" baseline="0" dirty="0" err="1"/>
              <a:t>Ts</a:t>
            </a:r>
            <a:r>
              <a:rPr lang="en-US" baseline="0" dirty="0"/>
              <a:t> should not execute for more than </a:t>
            </a:r>
            <a:r>
              <a:rPr lang="en-US" sz="1200" i="0" dirty="0"/>
              <a:t>(</a:t>
            </a:r>
            <a:r>
              <a:rPr lang="en-US" sz="1200" i="1" dirty="0"/>
              <a:t>d</a:t>
            </a:r>
            <a:r>
              <a:rPr lang="en-US" sz="1200" i="1" baseline="-31000" dirty="0"/>
              <a:t>s</a:t>
            </a:r>
            <a:r>
              <a:rPr lang="en-US" sz="1200" i="1" dirty="0"/>
              <a:t> – t</a:t>
            </a:r>
            <a:r>
              <a:rPr lang="en-US" sz="1200" i="0" dirty="0"/>
              <a:t>)</a:t>
            </a:r>
            <a:r>
              <a:rPr lang="en-US" sz="1200" i="1" dirty="0"/>
              <a:t> U</a:t>
            </a:r>
            <a:r>
              <a:rPr lang="en-US" sz="1200" i="1" baseline="-31000" dirty="0"/>
              <a:t>s </a:t>
            </a:r>
            <a:r>
              <a:rPr lang="en-US" sz="1200" i="1" baseline="0" dirty="0"/>
              <a:t> . </a:t>
            </a:r>
            <a:r>
              <a:rPr lang="en-US" baseline="0" dirty="0"/>
              <a:t>If </a:t>
            </a:r>
            <a:r>
              <a:rPr lang="en-US" sz="1200" dirty="0"/>
              <a:t>C</a:t>
            </a:r>
            <a:r>
              <a:rPr lang="en-US" sz="1200" baseline="-6000" dirty="0"/>
              <a:t>s</a:t>
            </a:r>
            <a:r>
              <a:rPr lang="en-US" sz="1200" dirty="0"/>
              <a:t> &gt; </a:t>
            </a:r>
            <a:r>
              <a:rPr lang="en-US" sz="1200" i="0" dirty="0"/>
              <a:t>(</a:t>
            </a:r>
            <a:r>
              <a:rPr lang="en-US" sz="1200" i="1" dirty="0"/>
              <a:t>d</a:t>
            </a:r>
            <a:r>
              <a:rPr lang="en-US" sz="1200" i="1" baseline="-31000" dirty="0"/>
              <a:t>s</a:t>
            </a:r>
            <a:r>
              <a:rPr lang="en-US" sz="1200" i="1" dirty="0"/>
              <a:t> – t</a:t>
            </a:r>
            <a:r>
              <a:rPr lang="en-US" sz="1200" i="0" dirty="0"/>
              <a:t>)</a:t>
            </a:r>
            <a:r>
              <a:rPr lang="en-US" sz="1200" i="1" dirty="0"/>
              <a:t> U</a:t>
            </a:r>
            <a:r>
              <a:rPr lang="en-US" sz="1200" i="1" baseline="-31000" dirty="0"/>
              <a:t>s</a:t>
            </a:r>
            <a:r>
              <a:rPr lang="en-US" sz="1200" i="0" baseline="0" dirty="0"/>
              <a:t>, then Ts might execute for more than </a:t>
            </a:r>
            <a:r>
              <a:rPr lang="en-US" sz="1200" i="0" dirty="0"/>
              <a:t>(</a:t>
            </a:r>
            <a:r>
              <a:rPr lang="en-US" sz="1200" i="1" dirty="0"/>
              <a:t>d</a:t>
            </a:r>
            <a:r>
              <a:rPr lang="en-US" sz="1200" i="1" baseline="-31000" dirty="0"/>
              <a:t>s</a:t>
            </a:r>
            <a:r>
              <a:rPr lang="en-US" sz="1200" i="1" dirty="0"/>
              <a:t> – t</a:t>
            </a:r>
            <a:r>
              <a:rPr lang="en-US" sz="1200" i="0" dirty="0"/>
              <a:t>)</a:t>
            </a:r>
            <a:r>
              <a:rPr lang="en-US" sz="1200" i="1" dirty="0"/>
              <a:t> U</a:t>
            </a:r>
            <a:r>
              <a:rPr lang="en-US" sz="1200" i="1" baseline="-31000" dirty="0"/>
              <a:t>s  </a:t>
            </a:r>
            <a:r>
              <a:rPr lang="en-US" sz="1200" i="0" baseline="0" dirty="0"/>
              <a:t>in the interval [t, d</a:t>
            </a:r>
            <a:r>
              <a:rPr lang="en-US" sz="1200" i="0" baseline="-25000" dirty="0"/>
              <a:t>s</a:t>
            </a:r>
            <a:r>
              <a:rPr lang="en-US" sz="1200" i="0" baseline="0" dirty="0"/>
              <a:t>] (if it remains the highest priority task during </a:t>
            </a:r>
            <a:r>
              <a:rPr lang="en-US" baseline="0" dirty="0"/>
              <a:t>[</a:t>
            </a:r>
            <a:r>
              <a:rPr lang="en-US" sz="1200" i="0" baseline="0" dirty="0"/>
              <a:t>t, d</a:t>
            </a:r>
            <a:r>
              <a:rPr lang="en-US" sz="1200" i="0" baseline="-25000" dirty="0"/>
              <a:t>s</a:t>
            </a:r>
            <a:r>
              <a:rPr lang="en-US" baseline="0" dirty="0"/>
              <a:t>], might cause other tasks to potentially miss their deadlines.)</a:t>
            </a:r>
          </a:p>
          <a:p>
            <a:endParaRPr lang="en-US" baseline="0" dirty="0"/>
          </a:p>
          <a:p>
            <a:r>
              <a:rPr lang="en-US" baseline="0" dirty="0"/>
              <a:t>Postponing the deadline when the condition fails means that the priority of </a:t>
            </a:r>
            <a:r>
              <a:rPr lang="en-US" baseline="0" dirty="0" err="1"/>
              <a:t>Ts</a:t>
            </a:r>
            <a:r>
              <a:rPr lang="en-US" baseline="0" dirty="0"/>
              <a:t> is lowered to avoid interference on other tasks if aperiodic jobs overrun. This is not the case for TBS, because it depends on knowledge of the execution times </a:t>
            </a:r>
            <a:r>
              <a:rPr lang="en-US" baseline="0" dirty="0" err="1"/>
              <a:t>Ck</a:t>
            </a:r>
            <a:r>
              <a:rPr lang="en-US" baseline="0" dirty="0"/>
              <a:t> of the aperiodic requests, so unless the aperiodic requests respect the declared </a:t>
            </a:r>
            <a:r>
              <a:rPr lang="en-US" baseline="0" dirty="0" err="1"/>
              <a:t>Ck</a:t>
            </a:r>
            <a:r>
              <a:rPr lang="en-US" baseline="0" dirty="0"/>
              <a:t>, there is no guarantee that </a:t>
            </a:r>
            <a:r>
              <a:rPr lang="en-US" baseline="0" dirty="0" err="1"/>
              <a:t>Ts</a:t>
            </a:r>
            <a:r>
              <a:rPr lang="en-US" baseline="0" dirty="0"/>
              <a:t> will exceed its reservation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select the pair (Cs, Ps) that enhances aperiodic responsiveness? A simple solution is to assign the server the highest priority; that is, the smallest period, under Rate Monotonic. However, it is not useful to set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T1, since a smaller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implies a smaller Cs, which would cause higher fragmentation (i.e., higher runtime overhead) in aperiodic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9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If an aperiodic task arrives when the server is idle 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only because there were </a:t>
            </a:r>
            <a:r>
              <a:rPr lang="en-US" sz="12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no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 aperiodic requests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1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budget is not zero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), the server becomes active</a:t>
            </a:r>
            <a:r>
              <a:rPr lang="en-US" sz="1200" dirty="0"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>
                <a:latin typeface="+mn-lt"/>
                <a:ea typeface="+mn-ea"/>
                <a:cs typeface="+mn-cs"/>
              </a:rPr>
              <a:t> </a:t>
            </a:r>
            <a:r>
              <a:rPr lang="en-US" sz="1200" b="1" baseline="0" dirty="0">
                <a:latin typeface="+mn-lt"/>
                <a:ea typeface="+mn-ea"/>
                <a:cs typeface="+mn-cs"/>
              </a:rPr>
              <a:t>Will be put back in the ready queue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baseline="0" dirty="0">
                <a:latin typeface="Calibri" charset="0"/>
                <a:ea typeface="Calibri" charset="0"/>
                <a:cs typeface="Calibri" charset="0"/>
              </a:rPr>
              <a:t>If server was idle </a:t>
            </a:r>
            <a:r>
              <a:rPr lang="en-US" sz="1200" b="1" baseline="0" dirty="0">
                <a:latin typeface="Calibri" charset="0"/>
                <a:ea typeface="Calibri" charset="0"/>
                <a:cs typeface="Calibri" charset="0"/>
              </a:rPr>
              <a:t>because its budget became 0</a:t>
            </a:r>
            <a:r>
              <a:rPr lang="en-US" sz="1200" b="0" baseline="0" dirty="0">
                <a:latin typeface="Calibri" charset="0"/>
                <a:ea typeface="Calibri" charset="0"/>
                <a:cs typeface="Calibri" charset="0"/>
              </a:rPr>
              <a:t>, then it is inserted into ready queue </a:t>
            </a:r>
            <a:r>
              <a:rPr lang="en-US" sz="1200" b="1" baseline="0" dirty="0">
                <a:latin typeface="Calibri" charset="0"/>
                <a:ea typeface="Calibri" charset="0"/>
                <a:cs typeface="Calibri" charset="0"/>
              </a:rPr>
              <a:t>as soon as its budget is replenished</a:t>
            </a:r>
            <a:r>
              <a:rPr lang="en-US" sz="1200" b="0" baseline="0" dirty="0">
                <a:latin typeface="Calibri" charset="0"/>
                <a:ea typeface="Calibri" charset="0"/>
                <a:cs typeface="Calibri" charset="0"/>
              </a:rPr>
              <a:t> (even if its next arrival time is past its next replenishment time)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baseline="0" dirty="0">
                <a:latin typeface="Calibri" charset="0"/>
                <a:ea typeface="Calibri" charset="0"/>
                <a:cs typeface="Calibri" charset="0"/>
              </a:rPr>
              <a:t>If server was idle </a:t>
            </a:r>
            <a:r>
              <a:rPr lang="en-US" sz="1200" b="1" baseline="0" dirty="0">
                <a:latin typeface="Calibri" charset="0"/>
                <a:ea typeface="Calibri" charset="0"/>
                <a:cs typeface="Calibri" charset="0"/>
              </a:rPr>
              <a:t>because there were no aperiodic requests when it became the highest priority task (ready to run, which implies it had non-zero budget)</a:t>
            </a:r>
            <a:r>
              <a:rPr lang="en-US" sz="1200" b="0" baseline="0" dirty="0">
                <a:latin typeface="Calibri" charset="0"/>
                <a:ea typeface="Calibri" charset="0"/>
                <a:cs typeface="Calibri" charset="0"/>
              </a:rPr>
              <a:t>, then server is put back into ready queue as soon as </a:t>
            </a:r>
            <a:r>
              <a:rPr lang="en-US" sz="1200" b="1" baseline="0" dirty="0">
                <a:latin typeface="Calibri" charset="0"/>
                <a:ea typeface="Calibri" charset="0"/>
                <a:cs typeface="Calibri" charset="0"/>
              </a:rPr>
              <a:t>either an aperiodic request arrives or the server task itself arrives (at its period boundary) [same as deferrable server]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>
                <a:latin typeface="Calibri" charset="0"/>
                <a:ea typeface="Calibri" charset="0"/>
                <a:cs typeface="Calibri" charset="0"/>
              </a:rPr>
              <a:t>In both cases, a scheduling decision is made after putting </a:t>
            </a:r>
            <a:r>
              <a:rPr lang="en-US" sz="1200" b="1" baseline="0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sz="1200" b="1" baseline="0" dirty="0">
                <a:latin typeface="Calibri" charset="0"/>
                <a:ea typeface="Calibri" charset="0"/>
                <a:cs typeface="Calibri" charset="0"/>
              </a:rPr>
              <a:t> back into ready 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definition of optimality (Strongly optimal) is too ambitious and cannot be achieved.</a:t>
            </a:r>
          </a:p>
          <a:p>
            <a:endParaRPr lang="en-US" dirty="0"/>
          </a:p>
          <a:p>
            <a:r>
              <a:rPr lang="en-US" dirty="0"/>
              <a:t>Proof is an adversary argument: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7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FF1-D28D-D341-9A4D-F7CA283A89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927100"/>
            <a:ext cx="2085975" cy="48387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927100"/>
            <a:ext cx="6105525" cy="48387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171450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3300" y="1638300"/>
            <a:ext cx="171450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2450" y="228600"/>
            <a:ext cx="895350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2533650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B6779-CDDE-9F4F-BBEA-4B48E87D22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9DF4D-E147-634C-A0AB-402172599B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EBA5C-7B50-1442-A379-3F777021EF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58C29-0FBF-C848-A26F-6ECFB18B58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3138F-6902-5F43-9BF5-7FD0DF67F4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68623-94BE-5A40-A83F-A1B1E1D865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1605C-AAC0-874E-9738-18E7250793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9D191-75EB-DA41-AA20-E0E346EAC8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Times New Roman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E3C16-59B8-AC4C-8773-325B7B7945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2BDDD-637B-AE4B-9BB1-7DB27AAC22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114300"/>
            <a:ext cx="1943100" cy="67437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14300"/>
            <a:ext cx="5676900" cy="67437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10309-A7B3-504B-A02F-62D2E927A4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171450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3300" y="1638300"/>
            <a:ext cx="171450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2800" y="1638300"/>
            <a:ext cx="13525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7750" y="1638300"/>
            <a:ext cx="13525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609600"/>
            <a:ext cx="4095750" cy="565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609600"/>
            <a:ext cx="4095750" cy="565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74638"/>
            <a:ext cx="2085975" cy="5986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74638"/>
            <a:ext cx="6105525" cy="5986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venir Book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venir Book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venir Book"/>
              </a:defRPr>
            </a:lvl1pPr>
            <a:lvl2pPr>
              <a:defRPr sz="2400">
                <a:latin typeface="Avenir Book"/>
              </a:defRPr>
            </a:lvl2pPr>
            <a:lvl3pPr>
              <a:defRPr sz="2000">
                <a:latin typeface="Avenir Book"/>
              </a:defRPr>
            </a:lvl3pPr>
            <a:lvl4pPr>
              <a:defRPr sz="1800">
                <a:latin typeface="Avenir Book"/>
              </a:defRPr>
            </a:lvl4pPr>
            <a:lvl5pPr>
              <a:defRPr sz="1800">
                <a:latin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venir Book"/>
              </a:defRPr>
            </a:lvl1pPr>
            <a:lvl2pPr>
              <a:defRPr sz="2400">
                <a:latin typeface="Avenir Book"/>
              </a:defRPr>
            </a:lvl2pPr>
            <a:lvl3pPr>
              <a:defRPr sz="2000">
                <a:latin typeface="Avenir Book"/>
              </a:defRPr>
            </a:lvl3pPr>
            <a:lvl4pPr>
              <a:defRPr sz="1800">
                <a:latin typeface="Avenir Book"/>
              </a:defRPr>
            </a:lvl4pPr>
            <a:lvl5pPr>
              <a:defRPr sz="1800">
                <a:latin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venir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venir Book"/>
              </a:defRPr>
            </a:lvl1pPr>
            <a:lvl2pPr>
              <a:defRPr sz="2000">
                <a:latin typeface="Avenir Book"/>
              </a:defRPr>
            </a:lvl2pPr>
            <a:lvl3pPr>
              <a:defRPr sz="1800">
                <a:latin typeface="Avenir Book"/>
              </a:defRPr>
            </a:lvl3pPr>
            <a:lvl4pPr>
              <a:defRPr sz="1600">
                <a:latin typeface="Avenir Book"/>
              </a:defRPr>
            </a:lvl4pPr>
            <a:lvl5pPr>
              <a:defRPr sz="1600">
                <a:latin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venir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venir Book"/>
              </a:defRPr>
            </a:lvl1pPr>
            <a:lvl2pPr>
              <a:defRPr sz="2000">
                <a:latin typeface="Avenir Book"/>
              </a:defRPr>
            </a:lvl2pPr>
            <a:lvl3pPr>
              <a:defRPr sz="1800">
                <a:latin typeface="Avenir Book"/>
              </a:defRPr>
            </a:lvl3pPr>
            <a:lvl4pPr>
              <a:defRPr sz="1600">
                <a:latin typeface="Avenir Book"/>
              </a:defRPr>
            </a:lvl4pPr>
            <a:lvl5pPr>
              <a:defRPr sz="1600">
                <a:latin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venir Book"/>
              </a:defRPr>
            </a:lvl1pPr>
            <a:lvl2pPr>
              <a:defRPr sz="2800">
                <a:latin typeface="Avenir Book"/>
              </a:defRPr>
            </a:lvl2pPr>
            <a:lvl3pPr>
              <a:defRPr sz="2400">
                <a:latin typeface="Avenir Book"/>
              </a:defRPr>
            </a:lvl3pPr>
            <a:lvl4pPr>
              <a:defRPr sz="2000">
                <a:latin typeface="Avenir Book"/>
              </a:defRPr>
            </a:lvl4pPr>
            <a:lvl5pPr>
              <a:defRPr sz="2000">
                <a:latin typeface="Avenir Book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venir Book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5897563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58975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venir Book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venir Book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venir Book"/>
              </a:defRPr>
            </a:lvl1pPr>
            <a:lvl2pPr>
              <a:defRPr sz="2400">
                <a:latin typeface="Avenir Book"/>
              </a:defRPr>
            </a:lvl2pPr>
            <a:lvl3pPr>
              <a:defRPr sz="2000">
                <a:latin typeface="Avenir Book"/>
              </a:defRPr>
            </a:lvl3pPr>
            <a:lvl4pPr>
              <a:defRPr sz="1800">
                <a:latin typeface="Avenir Book"/>
              </a:defRPr>
            </a:lvl4pPr>
            <a:lvl5pPr>
              <a:defRPr sz="1800">
                <a:latin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venir Book"/>
              </a:defRPr>
            </a:lvl1pPr>
            <a:lvl2pPr>
              <a:defRPr sz="2400">
                <a:latin typeface="Avenir Book"/>
              </a:defRPr>
            </a:lvl2pPr>
            <a:lvl3pPr>
              <a:defRPr sz="2000">
                <a:latin typeface="Avenir Book"/>
              </a:defRPr>
            </a:lvl3pPr>
            <a:lvl4pPr>
              <a:defRPr sz="1800">
                <a:latin typeface="Avenir Book"/>
              </a:defRPr>
            </a:lvl4pPr>
            <a:lvl5pPr>
              <a:defRPr sz="1800">
                <a:latin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venir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venir Book"/>
              </a:defRPr>
            </a:lvl1pPr>
            <a:lvl2pPr>
              <a:defRPr sz="2000">
                <a:latin typeface="Avenir Book"/>
              </a:defRPr>
            </a:lvl2pPr>
            <a:lvl3pPr>
              <a:defRPr sz="1800">
                <a:latin typeface="Avenir Book"/>
              </a:defRPr>
            </a:lvl3pPr>
            <a:lvl4pPr>
              <a:defRPr sz="1600">
                <a:latin typeface="Avenir Book"/>
              </a:defRPr>
            </a:lvl4pPr>
            <a:lvl5pPr>
              <a:defRPr sz="1600">
                <a:latin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venir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venir Book"/>
              </a:defRPr>
            </a:lvl1pPr>
            <a:lvl2pPr>
              <a:defRPr sz="2000">
                <a:latin typeface="Avenir Book"/>
              </a:defRPr>
            </a:lvl2pPr>
            <a:lvl3pPr>
              <a:defRPr sz="1800">
                <a:latin typeface="Avenir Book"/>
              </a:defRPr>
            </a:lvl3pPr>
            <a:lvl4pPr>
              <a:defRPr sz="1600">
                <a:latin typeface="Avenir Book"/>
              </a:defRPr>
            </a:lvl4pPr>
            <a:lvl5pPr>
              <a:defRPr sz="1600">
                <a:latin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venir Book"/>
              </a:defRPr>
            </a:lvl1pPr>
            <a:lvl2pPr>
              <a:defRPr sz="2800">
                <a:latin typeface="Avenir Book"/>
              </a:defRPr>
            </a:lvl2pPr>
            <a:lvl3pPr>
              <a:defRPr sz="2400">
                <a:latin typeface="Avenir Book"/>
              </a:defRPr>
            </a:lvl3pPr>
            <a:lvl4pPr>
              <a:defRPr sz="2000">
                <a:latin typeface="Avenir Book"/>
              </a:defRPr>
            </a:lvl4pPr>
            <a:lvl5pPr>
              <a:defRPr sz="2000">
                <a:latin typeface="Avenir Book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venir Book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3530600"/>
            <a:ext cx="1714500" cy="223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3300" y="3530600"/>
            <a:ext cx="1714500" cy="223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2450" y="927100"/>
            <a:ext cx="895350" cy="48387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927100"/>
            <a:ext cx="2533650" cy="48387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3A9D0-2D63-0D46-BC48-014070F496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88E57-2BB4-1B4B-A860-60FB523ED4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F3016-82A5-714D-ABD0-BF0BD23675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840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840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7089F-CFA2-AE4E-8FC1-F03E2DCC79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4DC70-A278-974D-AF7B-0FC391D346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90D09-3948-1344-BABC-C1DD58E97A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25438-45E8-A646-9957-83997DB3E4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18B29-3326-CA41-9A13-63D62B8C73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Times New Roman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783C5-B6DE-5444-AA15-B7471F9AAB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D78C7-8765-4F4D-88F4-12F49E7806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0"/>
            <a:ext cx="1951038" cy="68580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0"/>
            <a:ext cx="5700712" cy="68580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BAFA9-8544-6746-BD4B-42C9078CD8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24500" y="5956300"/>
            <a:ext cx="1670050" cy="35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6950" y="5956300"/>
            <a:ext cx="1670050" cy="35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venir Book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5473700"/>
            <a:ext cx="2006600" cy="1206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5473700"/>
            <a:ext cx="5867400" cy="1206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venir Book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venir Book"/>
              </a:defRPr>
            </a:lvl1pPr>
            <a:lvl2pPr>
              <a:defRPr sz="2400">
                <a:latin typeface="Avenir Book"/>
              </a:defRPr>
            </a:lvl2pPr>
            <a:lvl3pPr>
              <a:defRPr sz="2000">
                <a:latin typeface="Avenir Book"/>
              </a:defRPr>
            </a:lvl3pPr>
            <a:lvl4pPr>
              <a:defRPr sz="1800">
                <a:latin typeface="Avenir Book"/>
              </a:defRPr>
            </a:lvl4pPr>
            <a:lvl5pPr>
              <a:defRPr sz="1800">
                <a:latin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venir Book"/>
              </a:defRPr>
            </a:lvl1pPr>
            <a:lvl2pPr>
              <a:defRPr sz="2400">
                <a:latin typeface="Avenir Book"/>
              </a:defRPr>
            </a:lvl2pPr>
            <a:lvl3pPr>
              <a:defRPr sz="2000">
                <a:latin typeface="Avenir Book"/>
              </a:defRPr>
            </a:lvl3pPr>
            <a:lvl4pPr>
              <a:defRPr sz="1800">
                <a:latin typeface="Avenir Book"/>
              </a:defRPr>
            </a:lvl4pPr>
            <a:lvl5pPr>
              <a:defRPr sz="1800">
                <a:latin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venir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venir Book"/>
              </a:defRPr>
            </a:lvl1pPr>
            <a:lvl2pPr>
              <a:defRPr sz="2000">
                <a:latin typeface="Avenir Book"/>
              </a:defRPr>
            </a:lvl2pPr>
            <a:lvl3pPr>
              <a:defRPr sz="1800">
                <a:latin typeface="Avenir Book"/>
              </a:defRPr>
            </a:lvl3pPr>
            <a:lvl4pPr>
              <a:defRPr sz="1600">
                <a:latin typeface="Avenir Book"/>
              </a:defRPr>
            </a:lvl4pPr>
            <a:lvl5pPr>
              <a:defRPr sz="1600">
                <a:latin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venir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venir Book"/>
              </a:defRPr>
            </a:lvl1pPr>
            <a:lvl2pPr>
              <a:defRPr sz="2000">
                <a:latin typeface="Avenir Book"/>
              </a:defRPr>
            </a:lvl2pPr>
            <a:lvl3pPr>
              <a:defRPr sz="1800">
                <a:latin typeface="Avenir Book"/>
              </a:defRPr>
            </a:lvl3pPr>
            <a:lvl4pPr>
              <a:defRPr sz="1600">
                <a:latin typeface="Avenir Book"/>
              </a:defRPr>
            </a:lvl4pPr>
            <a:lvl5pPr>
              <a:defRPr sz="1600">
                <a:latin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1FD73-C0BA-2E47-BF22-752422F70D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5C1AF-07C8-8749-BE2E-54FB3507C6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88E30-6B00-9647-B1A9-C5DEFB993D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840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840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EF787-9526-6543-81BF-3B910CD6A7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0D4E1-96AC-0342-8ACD-CDB8871B2D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B78B7-791D-3F47-BBE2-635E054AAC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3702C-8E1D-5C41-B16F-1CE94986DD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DD847-9669-314E-A975-F4754CDCA1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Tahom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4C27B-B4FE-0C42-AE83-065B898879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BC340-F1BB-634F-B896-7CA2D37642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0"/>
            <a:ext cx="1951038" cy="68580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0"/>
            <a:ext cx="5700712" cy="68580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Box 2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1C68E-F306-7943-8CC9-7FE6C048A5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venir Book"/>
              </a:defRPr>
            </a:lvl1pPr>
            <a:lvl2pPr>
              <a:defRPr sz="2800">
                <a:latin typeface="Avenir Book"/>
              </a:defRPr>
            </a:lvl2pPr>
            <a:lvl3pPr>
              <a:defRPr sz="2400">
                <a:latin typeface="Avenir Book"/>
              </a:defRPr>
            </a:lvl3pPr>
            <a:lvl4pPr>
              <a:defRPr sz="2000">
                <a:latin typeface="Avenir Book"/>
              </a:defRPr>
            </a:lvl4pPr>
            <a:lvl5pPr>
              <a:defRPr sz="2000">
                <a:latin typeface="Avenir Book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venir Book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1600200"/>
            <a:ext cx="2085975" cy="4525963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1600200"/>
            <a:ext cx="6105525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  <a:lvl2pPr>
              <a:defRPr>
                <a:latin typeface="Avenir Book"/>
              </a:defRPr>
            </a:lvl2pPr>
            <a:lvl3pPr>
              <a:defRPr>
                <a:latin typeface="Avenir Book"/>
              </a:defRPr>
            </a:lvl3pPr>
            <a:lvl4pPr>
              <a:defRPr>
                <a:latin typeface="Avenir Book"/>
              </a:defRPr>
            </a:lvl4pPr>
            <a:lvl5pPr>
              <a:defRPr>
                <a:latin typeface="Avenir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638300"/>
            <a:ext cx="40957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3530600"/>
            <a:ext cx="4095750" cy="223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3530600"/>
            <a:ext cx="4095750" cy="223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228600"/>
            <a:ext cx="2085975" cy="60325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105525" cy="60325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0" y="6197600"/>
            <a:ext cx="2825750" cy="57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74638"/>
            <a:ext cx="2095500" cy="64944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venir Book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134100" cy="64944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3530600"/>
            <a:ext cx="8343900" cy="223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927100"/>
            <a:ext cx="8343900" cy="223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35814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35814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0"/>
            <a:chExt cx="5675" cy="663"/>
          </a:xfrm>
        </p:grpSpPr>
        <p:grpSp>
          <p:nvGrpSpPr>
            <p:cNvPr id="136198" name="Group 2"/>
            <p:cNvGrpSpPr>
              <a:grpSpLocks/>
            </p:cNvGrpSpPr>
            <p:nvPr/>
          </p:nvGrpSpPr>
          <p:grpSpPr bwMode="auto">
            <a:xfrm>
              <a:off x="182" y="68"/>
              <a:ext cx="449" cy="299"/>
              <a:chOff x="0" y="0"/>
              <a:chExt cx="448" cy="299"/>
            </a:xfrm>
          </p:grpSpPr>
          <p:sp>
            <p:nvSpPr>
              <p:cNvPr id="12291" name="Rectangle 3"/>
              <p:cNvSpPr>
                <a:spLocks/>
              </p:cNvSpPr>
              <p:nvPr/>
            </p:nvSpPr>
            <p:spPr bwMode="auto">
              <a:xfrm>
                <a:off x="0" y="0"/>
                <a:ext cx="275" cy="299"/>
              </a:xfrm>
              <a:prstGeom prst="rect">
                <a:avLst/>
              </a:prstGeom>
              <a:solidFill>
                <a:srgbClr val="3A31CA"/>
              </a:solidFill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venir Book"/>
                </a:endParaRPr>
              </a:p>
            </p:txBody>
          </p:sp>
          <p:sp>
            <p:nvSpPr>
              <p:cNvPr id="12292" name="Rectangle 4"/>
              <p:cNvSpPr>
                <a:spLocks/>
              </p:cNvSpPr>
              <p:nvPr/>
            </p:nvSpPr>
            <p:spPr bwMode="auto">
              <a:xfrm>
                <a:off x="241" y="0"/>
                <a:ext cx="207" cy="299"/>
              </a:xfrm>
              <a:prstGeom prst="rect">
                <a:avLst/>
              </a:prstGeom>
              <a:gradFill rotWithShape="0">
                <a:gsLst>
                  <a:gs pos="0">
                    <a:srgbClr val="3A31C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venir Book"/>
                </a:endParaRPr>
              </a:p>
            </p:txBody>
          </p:sp>
        </p:grpSp>
        <p:grpSp>
          <p:nvGrpSpPr>
            <p:cNvPr id="136199" name="Group 5"/>
            <p:cNvGrpSpPr>
              <a:grpSpLocks/>
            </p:cNvGrpSpPr>
            <p:nvPr/>
          </p:nvGrpSpPr>
          <p:grpSpPr bwMode="auto">
            <a:xfrm>
              <a:off x="261" y="334"/>
              <a:ext cx="465" cy="299"/>
              <a:chOff x="0" y="0"/>
              <a:chExt cx="465" cy="299"/>
            </a:xfrm>
          </p:grpSpPr>
          <p:sp>
            <p:nvSpPr>
              <p:cNvPr id="12294" name="Rectangle 6"/>
              <p:cNvSpPr>
                <a:spLocks/>
              </p:cNvSpPr>
              <p:nvPr/>
            </p:nvSpPr>
            <p:spPr bwMode="auto">
              <a:xfrm>
                <a:off x="0" y="0"/>
                <a:ext cx="265" cy="299"/>
              </a:xfrm>
              <a:prstGeom prst="rect">
                <a:avLst/>
              </a:prstGeom>
              <a:solidFill>
                <a:srgbClr val="FBD018"/>
              </a:solidFill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venir Book"/>
                </a:endParaRPr>
              </a:p>
            </p:txBody>
          </p:sp>
          <p:sp>
            <p:nvSpPr>
              <p:cNvPr id="12295" name="Rectangle 7"/>
              <p:cNvSpPr>
                <a:spLocks/>
              </p:cNvSpPr>
              <p:nvPr/>
            </p:nvSpPr>
            <p:spPr bwMode="auto">
              <a:xfrm>
                <a:off x="232" y="0"/>
                <a:ext cx="233" cy="299"/>
              </a:xfrm>
              <a:prstGeom prst="rect">
                <a:avLst/>
              </a:prstGeom>
              <a:gradFill rotWithShape="0">
                <a:gsLst>
                  <a:gs pos="0">
                    <a:srgbClr val="FBD018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venir Book"/>
                </a:endParaRPr>
              </a:p>
            </p:txBody>
          </p:sp>
        </p:grpSp>
        <p:sp>
          <p:nvSpPr>
            <p:cNvPr id="12296" name="Rectangle 8"/>
            <p:cNvSpPr>
              <a:spLocks/>
            </p:cNvSpPr>
            <p:nvPr/>
          </p:nvSpPr>
          <p:spPr bwMode="auto">
            <a:xfrm>
              <a:off x="0" y="288"/>
              <a:ext cx="353" cy="26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B1D16"/>
                </a:gs>
              </a:gsLst>
              <a:lin ang="1890000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12297" name="Rectangle 9"/>
            <p:cNvSpPr>
              <a:spLocks/>
            </p:cNvSpPr>
            <p:nvPr/>
          </p:nvSpPr>
          <p:spPr bwMode="auto">
            <a:xfrm>
              <a:off x="400" y="0"/>
              <a:ext cx="20" cy="663"/>
            </a:xfrm>
            <a:prstGeom prst="rect">
              <a:avLst/>
            </a:prstGeom>
            <a:solidFill>
              <a:srgbClr val="1C1C1C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12298" name="Rectangle 10"/>
            <p:cNvSpPr>
              <a:spLocks/>
            </p:cNvSpPr>
            <p:nvPr/>
          </p:nvSpPr>
          <p:spPr bwMode="auto">
            <a:xfrm rot="10800000" flipH="1">
              <a:off x="199" y="518"/>
              <a:ext cx="5476" cy="35"/>
            </a:xfrm>
            <a:prstGeom prst="rect">
              <a:avLst/>
            </a:prstGeom>
            <a:gradFill rotWithShape="0">
              <a:gsLst>
                <a:gs pos="0">
                  <a:srgbClr val="1C1C1C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sp>
        <p:nvSpPr>
          <p:cNvPr id="136195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14300"/>
            <a:ext cx="7772400" cy="2857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ahoma" charset="0"/>
              </a:rPr>
              <a:t>Click to edit Master title style</a:t>
            </a:r>
          </a:p>
        </p:txBody>
      </p:sp>
      <p:sp>
        <p:nvSpPr>
          <p:cNvPr id="13619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3886200"/>
            <a:ext cx="6400800" cy="297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imes New Roman" charset="0"/>
              </a:rPr>
              <a:t>Click to edit Master text styles</a:t>
            </a:r>
          </a:p>
          <a:p>
            <a:pPr lvl="1"/>
            <a:r>
              <a:rPr lang="en-US" dirty="0">
                <a:sym typeface="Times New Roman" charset="0"/>
              </a:rPr>
              <a:t>Second level</a:t>
            </a:r>
          </a:p>
          <a:p>
            <a:pPr lvl="2"/>
            <a:r>
              <a:rPr lang="en-US" dirty="0">
                <a:sym typeface="Times New Roman" charset="0"/>
              </a:rPr>
              <a:t>Third level</a:t>
            </a:r>
          </a:p>
          <a:p>
            <a:pPr lvl="3"/>
            <a:r>
              <a:rPr lang="en-US" dirty="0">
                <a:sym typeface="Times New Roman" charset="0"/>
              </a:rPr>
              <a:t>Fourth level</a:t>
            </a:r>
          </a:p>
          <a:p>
            <a:pPr lvl="4"/>
            <a:r>
              <a:rPr lang="en-US" dirty="0">
                <a:sym typeface="Times New Roman" charset="0"/>
              </a:rPr>
              <a:t>Fifth level</a:t>
            </a:r>
          </a:p>
        </p:txBody>
      </p:sp>
      <p:sp>
        <p:nvSpPr>
          <p:cNvPr id="12301" name="Text Box 1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654925" y="6388100"/>
            <a:ext cx="309563" cy="317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1C1C1C"/>
                </a:solidFill>
                <a:latin typeface="Avenir Book"/>
                <a:ea typeface="Avenir Book"/>
                <a:cs typeface="Avenir Book"/>
                <a:sym typeface="Tahoma" charset="0"/>
              </a:defRPr>
            </a:lvl1pPr>
          </a:lstStyle>
          <a:p>
            <a:pPr>
              <a:defRPr/>
            </a:pPr>
            <a:fld id="{F8A1BE01-FA18-5D4A-A9CB-C1C10AFBCF4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hf hdr="0" ftr="0" dt="0"/>
  <p:txStyles>
    <p:titleStyle>
      <a:lvl1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venir Book"/>
          <a:ea typeface="+mj-ea"/>
          <a:cs typeface="+mj-cs"/>
          <a:sym typeface="Tahoma" charset="0"/>
        </a:defRPr>
      </a:lvl1pPr>
      <a:lvl2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2pPr>
      <a:lvl3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3pPr>
      <a:lvl4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4pPr>
      <a:lvl5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5pPr>
      <a:lvl6pPr marL="4968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6pPr>
      <a:lvl7pPr marL="9540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7pPr>
      <a:lvl8pPr marL="14112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8pPr>
      <a:lvl9pPr marL="18684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9pPr>
    </p:titleStyle>
    <p:bodyStyle>
      <a:lvl1pPr marL="39688" indent="-39688" algn="ctr" rtl="0" eaLnBrk="0" fontAlgn="base" hangingPunct="0">
        <a:spcBef>
          <a:spcPts val="700"/>
        </a:spcBef>
        <a:spcAft>
          <a:spcPct val="0"/>
        </a:spcAft>
        <a:buChar char="•"/>
        <a:defRPr sz="32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1pPr>
      <a:lvl2pPr marL="446088" indent="11113" algn="ctr" rtl="0" eaLnBrk="0" fontAlgn="base" hangingPunct="0">
        <a:spcBef>
          <a:spcPts val="600"/>
        </a:spcBef>
        <a:spcAft>
          <a:spcPct val="0"/>
        </a:spcAft>
        <a:buChar char="–"/>
        <a:defRPr sz="28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2pPr>
      <a:lvl3pPr marL="903288" indent="11113" algn="ctr" rtl="0" eaLnBrk="0" fontAlgn="base" hangingPunct="0">
        <a:spcBef>
          <a:spcPts val="500"/>
        </a:spcBef>
        <a:spcAft>
          <a:spcPct val="0"/>
        </a:spcAft>
        <a:buChar char="•"/>
        <a:defRPr sz="24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3pPr>
      <a:lvl4pPr marL="1360488" indent="11113" algn="ctr" rtl="0" eaLnBrk="0" fontAlgn="base" hangingPunct="0">
        <a:spcBef>
          <a:spcPts val="500"/>
        </a:spcBef>
        <a:spcAft>
          <a:spcPct val="0"/>
        </a:spcAft>
        <a:buChar char="–"/>
        <a:defRPr sz="20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4pPr>
      <a:lvl5pPr marL="1817688" indent="11113" algn="ctr" rtl="0" eaLnBrk="0" fontAlgn="base" hangingPunct="0">
        <a:spcBef>
          <a:spcPts val="500"/>
        </a:spcBef>
        <a:spcAft>
          <a:spcPct val="0"/>
        </a:spcAft>
        <a:buChar char="»"/>
        <a:defRPr sz="20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5pPr>
      <a:lvl6pPr marL="2274888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6pPr>
      <a:lvl7pPr marL="2732088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7pPr>
      <a:lvl8pPr marL="3189288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8pPr>
      <a:lvl9pPr marL="3646488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35814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92800" y="1638300"/>
            <a:ext cx="28575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747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609600"/>
            <a:ext cx="8343900" cy="565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50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482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001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049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4097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8669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3241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813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385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83439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  <p:sp>
        <p:nvSpPr>
          <p:cNvPr id="19763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482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001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049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4097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8669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3241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813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385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3530600"/>
            <a:ext cx="3581400" cy="223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  <p:sp>
        <p:nvSpPr>
          <p:cNvPr id="2222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927100"/>
            <a:ext cx="3581400" cy="223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83439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 sz="3200">
          <a:solidFill>
            <a:srgbClr val="313131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 sz="2800">
          <a:solidFill>
            <a:srgbClr val="313131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 sz="2400">
          <a:solidFill>
            <a:srgbClr val="313131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 sz="2000">
          <a:solidFill>
            <a:srgbClr val="313131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 sz="2000">
          <a:solidFill>
            <a:srgbClr val="313131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>
          <a:solidFill>
            <a:srgbClr val="313131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>
          <a:solidFill>
            <a:srgbClr val="313131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>
          <a:solidFill>
            <a:srgbClr val="313131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1600"/>
        </a:spcBef>
        <a:spcAft>
          <a:spcPct val="0"/>
        </a:spcAft>
        <a:buClr>
          <a:srgbClr val="313131"/>
        </a:buClr>
        <a:buSzPct val="100000"/>
        <a:buFont typeface="Helvetica Neue" charset="0"/>
        <a:buChar char="•"/>
        <a:defRPr>
          <a:solidFill>
            <a:srgbClr val="31313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498" name="Group 1"/>
          <p:cNvGrpSpPr>
            <a:grpSpLocks/>
          </p:cNvGrpSpPr>
          <p:nvPr/>
        </p:nvGrpSpPr>
        <p:grpSpPr bwMode="auto">
          <a:xfrm>
            <a:off x="417513" y="1098550"/>
            <a:ext cx="438150" cy="474663"/>
            <a:chOff x="0" y="0"/>
            <a:chExt cx="276" cy="299"/>
          </a:xfrm>
        </p:grpSpPr>
        <p:sp>
          <p:nvSpPr>
            <p:cNvPr id="20482" name="Rectangle 2"/>
            <p:cNvSpPr>
              <a:spLocks/>
            </p:cNvSpPr>
            <p:nvPr/>
          </p:nvSpPr>
          <p:spPr bwMode="auto">
            <a:xfrm>
              <a:off x="0" y="0"/>
              <a:ext cx="276" cy="299"/>
            </a:xfrm>
            <a:prstGeom prst="rect">
              <a:avLst/>
            </a:prstGeom>
            <a:solidFill>
              <a:srgbClr val="FBD018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483" name="Rectangle 3"/>
            <p:cNvSpPr>
              <a:spLocks/>
            </p:cNvSpPr>
            <p:nvPr/>
          </p:nvSpPr>
          <p:spPr bwMode="auto">
            <a:xfrm>
              <a:off x="0" y="0"/>
              <a:ext cx="276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234499" name="Group 4"/>
          <p:cNvGrpSpPr>
            <a:grpSpLocks/>
          </p:cNvGrpSpPr>
          <p:nvPr/>
        </p:nvGrpSpPr>
        <p:grpSpPr bwMode="auto">
          <a:xfrm>
            <a:off x="800100" y="1098550"/>
            <a:ext cx="328613" cy="474663"/>
            <a:chOff x="0" y="0"/>
            <a:chExt cx="207" cy="299"/>
          </a:xfrm>
        </p:grpSpPr>
        <p:sp>
          <p:nvSpPr>
            <p:cNvPr id="20485" name="Rectangle 5"/>
            <p:cNvSpPr>
              <a:spLocks/>
            </p:cNvSpPr>
            <p:nvPr/>
          </p:nvSpPr>
          <p:spPr bwMode="auto">
            <a:xfrm>
              <a:off x="0" y="0"/>
              <a:ext cx="207" cy="299"/>
            </a:xfrm>
            <a:prstGeom prst="rect">
              <a:avLst/>
            </a:prstGeom>
            <a:gradFill rotWithShape="0">
              <a:gsLst>
                <a:gs pos="0">
                  <a:srgbClr val="FBD018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486" name="Rectangle 6"/>
            <p:cNvSpPr>
              <a:spLocks/>
            </p:cNvSpPr>
            <p:nvPr/>
          </p:nvSpPr>
          <p:spPr bwMode="auto">
            <a:xfrm>
              <a:off x="0" y="0"/>
              <a:ext cx="207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234500" name="Group 7"/>
          <p:cNvGrpSpPr>
            <a:grpSpLocks/>
          </p:cNvGrpSpPr>
          <p:nvPr/>
        </p:nvGrpSpPr>
        <p:grpSpPr bwMode="auto">
          <a:xfrm>
            <a:off x="541338" y="1520825"/>
            <a:ext cx="422275" cy="474663"/>
            <a:chOff x="0" y="0"/>
            <a:chExt cx="266" cy="299"/>
          </a:xfrm>
        </p:grpSpPr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0" y="0"/>
              <a:ext cx="266" cy="299"/>
            </a:xfrm>
            <a:prstGeom prst="rect">
              <a:avLst/>
            </a:prstGeom>
            <a:solidFill>
              <a:srgbClr val="3A31CA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489" name="Rectangle 9"/>
            <p:cNvSpPr>
              <a:spLocks/>
            </p:cNvSpPr>
            <p:nvPr/>
          </p:nvSpPr>
          <p:spPr bwMode="auto">
            <a:xfrm>
              <a:off x="0" y="0"/>
              <a:ext cx="266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234501" name="Group 10"/>
          <p:cNvGrpSpPr>
            <a:grpSpLocks/>
          </p:cNvGrpSpPr>
          <p:nvPr/>
        </p:nvGrpSpPr>
        <p:grpSpPr bwMode="auto">
          <a:xfrm>
            <a:off x="911225" y="1520825"/>
            <a:ext cx="368300" cy="474663"/>
            <a:chOff x="0" y="0"/>
            <a:chExt cx="232" cy="299"/>
          </a:xfrm>
        </p:grpSpPr>
        <p:sp>
          <p:nvSpPr>
            <p:cNvPr id="20491" name="Rectangle 11"/>
            <p:cNvSpPr>
              <a:spLocks/>
            </p:cNvSpPr>
            <p:nvPr/>
          </p:nvSpPr>
          <p:spPr bwMode="auto">
            <a:xfrm>
              <a:off x="0" y="0"/>
              <a:ext cx="232" cy="299"/>
            </a:xfrm>
            <a:prstGeom prst="rect">
              <a:avLst/>
            </a:prstGeom>
            <a:gradFill rotWithShape="0">
              <a:gsLst>
                <a:gs pos="0">
                  <a:srgbClr val="3A31CA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492" name="Rectangle 12"/>
            <p:cNvSpPr>
              <a:spLocks/>
            </p:cNvSpPr>
            <p:nvPr/>
          </p:nvSpPr>
          <p:spPr bwMode="auto">
            <a:xfrm>
              <a:off x="0" y="0"/>
              <a:ext cx="232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234502" name="Group 13"/>
          <p:cNvGrpSpPr>
            <a:grpSpLocks/>
          </p:cNvGrpSpPr>
          <p:nvPr/>
        </p:nvGrpSpPr>
        <p:grpSpPr bwMode="auto">
          <a:xfrm>
            <a:off x="125413" y="1447800"/>
            <a:ext cx="561975" cy="422275"/>
            <a:chOff x="0" y="0"/>
            <a:chExt cx="353" cy="266"/>
          </a:xfrm>
        </p:grpSpPr>
        <p:sp>
          <p:nvSpPr>
            <p:cNvPr id="20494" name="Rectangle 14"/>
            <p:cNvSpPr>
              <a:spLocks/>
            </p:cNvSpPr>
            <p:nvPr/>
          </p:nvSpPr>
          <p:spPr bwMode="auto">
            <a:xfrm>
              <a:off x="0" y="0"/>
              <a:ext cx="353" cy="26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B1D16"/>
                </a:gs>
              </a:gsLst>
              <a:lin ang="1890000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495" name="Rectangle 15"/>
            <p:cNvSpPr>
              <a:spLocks/>
            </p:cNvSpPr>
            <p:nvPr/>
          </p:nvSpPr>
          <p:spPr bwMode="auto">
            <a:xfrm>
              <a:off x="0" y="0"/>
              <a:ext cx="353" cy="266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234503" name="Group 16"/>
          <p:cNvGrpSpPr>
            <a:grpSpLocks/>
          </p:cNvGrpSpPr>
          <p:nvPr/>
        </p:nvGrpSpPr>
        <p:grpSpPr bwMode="auto">
          <a:xfrm>
            <a:off x="762000" y="990600"/>
            <a:ext cx="31750" cy="1052513"/>
            <a:chOff x="0" y="0"/>
            <a:chExt cx="20" cy="663"/>
          </a:xfrm>
        </p:grpSpPr>
        <p:sp>
          <p:nvSpPr>
            <p:cNvPr id="20497" name="Rectangle 17"/>
            <p:cNvSpPr>
              <a:spLocks/>
            </p:cNvSpPr>
            <p:nvPr/>
          </p:nvSpPr>
          <p:spPr bwMode="auto">
            <a:xfrm>
              <a:off x="0" y="0"/>
              <a:ext cx="20" cy="663"/>
            </a:xfrm>
            <a:prstGeom prst="rect">
              <a:avLst/>
            </a:prstGeom>
            <a:solidFill>
              <a:srgbClr val="1C1C1C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498" name="Rectangle 18"/>
            <p:cNvSpPr>
              <a:spLocks/>
            </p:cNvSpPr>
            <p:nvPr/>
          </p:nvSpPr>
          <p:spPr bwMode="auto">
            <a:xfrm>
              <a:off x="0" y="0"/>
              <a:ext cx="20" cy="663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234504" name="Group 19"/>
          <p:cNvGrpSpPr>
            <a:grpSpLocks/>
          </p:cNvGrpSpPr>
          <p:nvPr/>
        </p:nvGrpSpPr>
        <p:grpSpPr bwMode="auto">
          <a:xfrm>
            <a:off x="442913" y="1781175"/>
            <a:ext cx="8226425" cy="31750"/>
            <a:chOff x="0" y="0"/>
            <a:chExt cx="5182" cy="20"/>
          </a:xfrm>
        </p:grpSpPr>
        <p:sp>
          <p:nvSpPr>
            <p:cNvPr id="20500" name="Rectangle 20"/>
            <p:cNvSpPr>
              <a:spLocks/>
            </p:cNvSpPr>
            <p:nvPr/>
          </p:nvSpPr>
          <p:spPr bwMode="auto">
            <a:xfrm>
              <a:off x="0" y="0"/>
              <a:ext cx="5182" cy="20"/>
            </a:xfrm>
            <a:prstGeom prst="rect">
              <a:avLst/>
            </a:prstGeom>
            <a:gradFill rotWithShape="0">
              <a:gsLst>
                <a:gs pos="0">
                  <a:srgbClr val="1C1C1C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0501" name="Rectangle 21"/>
            <p:cNvSpPr>
              <a:spLocks/>
            </p:cNvSpPr>
            <p:nvPr/>
          </p:nvSpPr>
          <p:spPr bwMode="auto">
            <a:xfrm>
              <a:off x="0" y="0"/>
              <a:ext cx="5182" cy="20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sp>
        <p:nvSpPr>
          <p:cNvPr id="234505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0"/>
            <a:ext cx="7793037" cy="1760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ahoma" charset="0"/>
              </a:rPr>
              <a:t>Click to edit Master title style</a:t>
            </a:r>
          </a:p>
        </p:txBody>
      </p:sp>
      <p:sp>
        <p:nvSpPr>
          <p:cNvPr id="234506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840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imes New Roman" charset="0"/>
              </a:rPr>
              <a:t>Click to edit Master text styles</a:t>
            </a:r>
          </a:p>
          <a:p>
            <a:pPr lvl="1"/>
            <a:r>
              <a:rPr lang="en-US" dirty="0">
                <a:sym typeface="Times New Roman" charset="0"/>
              </a:rPr>
              <a:t>Second level</a:t>
            </a:r>
          </a:p>
          <a:p>
            <a:pPr lvl="2"/>
            <a:r>
              <a:rPr lang="en-US" dirty="0">
                <a:sym typeface="Times New Roman" charset="0"/>
              </a:rPr>
              <a:t>Third level</a:t>
            </a:r>
          </a:p>
          <a:p>
            <a:pPr lvl="3"/>
            <a:r>
              <a:rPr lang="en-US" dirty="0">
                <a:sym typeface="Times New Roman" charset="0"/>
              </a:rPr>
              <a:t>Fourth level</a:t>
            </a:r>
          </a:p>
          <a:p>
            <a:pPr lvl="4"/>
            <a:r>
              <a:rPr lang="en-US" dirty="0">
                <a:sym typeface="Times New Roman" charset="0"/>
              </a:rPr>
              <a:t>Fifth level</a:t>
            </a:r>
          </a:p>
        </p:txBody>
      </p:sp>
      <p:sp>
        <p:nvSpPr>
          <p:cNvPr id="20504" name="Text Box 2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578725" y="6464300"/>
            <a:ext cx="309563" cy="317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venir Book"/>
                <a:ea typeface="Avenir Book"/>
                <a:cs typeface="Avenir Book"/>
                <a:sym typeface="Tahoma" charset="0"/>
              </a:defRPr>
            </a:lvl1pPr>
          </a:lstStyle>
          <a:p>
            <a:pPr>
              <a:defRPr/>
            </a:pPr>
            <a:fld id="{4B2D4856-E4D9-4F4B-B7BE-5F90DCBC2C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hf hdr="0" ftr="0" dt="0"/>
  <p:txStyles>
    <p:titleStyle>
      <a:lvl1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venir Book"/>
          <a:ea typeface="+mj-ea"/>
          <a:cs typeface="+mj-cs"/>
          <a:sym typeface="Tahoma" charset="0"/>
        </a:defRPr>
      </a:lvl1pPr>
      <a:lvl2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2pPr>
      <a:lvl3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3pPr>
      <a:lvl4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4pPr>
      <a:lvl5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5pPr>
      <a:lvl6pPr marL="4968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6pPr>
      <a:lvl7pPr marL="9540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7pPr>
      <a:lvl8pPr marL="14112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8pPr>
      <a:lvl9pPr marL="18684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9pPr>
    </p:titleStyle>
    <p:bodyStyle>
      <a:lvl1pPr marL="382588" indent="-342900" algn="l" rtl="0" eaLnBrk="0" fontAlgn="base" hangingPunct="0">
        <a:spcBef>
          <a:spcPts val="700"/>
        </a:spcBef>
        <a:spcAft>
          <a:spcPct val="0"/>
        </a:spcAft>
        <a:buClr>
          <a:srgbClr val="3A31CA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1pPr>
      <a:lvl2pPr marL="731838" indent="-285750" algn="l" rtl="0" eaLnBrk="0" fontAlgn="base" hangingPunct="0">
        <a:spcBef>
          <a:spcPts val="600"/>
        </a:spcBef>
        <a:spcAft>
          <a:spcPct val="0"/>
        </a:spcAft>
        <a:buClr>
          <a:srgbClr val="FB1D16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2pPr>
      <a:lvl3pPr marL="1131888" indent="-228600" algn="l" rtl="0" eaLnBrk="0" fontAlgn="base" hangingPunct="0">
        <a:spcBef>
          <a:spcPts val="500"/>
        </a:spcBef>
        <a:spcAft>
          <a:spcPct val="0"/>
        </a:spcAft>
        <a:buClr>
          <a:srgbClr val="3A31CA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Clr>
          <a:srgbClr val="FBD018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Avenir Book"/>
          <a:ea typeface="+mn-ea"/>
          <a:cs typeface="+mn-cs"/>
          <a:sym typeface="Times New Roman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5473700"/>
            <a:ext cx="40640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4678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24500" y="5956300"/>
            <a:ext cx="3492500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3200">
          <a:solidFill>
            <a:srgbClr val="999999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2800">
          <a:solidFill>
            <a:srgbClr val="999999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2400">
          <a:solidFill>
            <a:srgbClr val="999999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rgbClr val="999999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rgbClr val="999999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59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83439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71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83439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836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83439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32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8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4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34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226" name="Group 1"/>
          <p:cNvGrpSpPr>
            <a:grpSpLocks/>
          </p:cNvGrpSpPr>
          <p:nvPr/>
        </p:nvGrpSpPr>
        <p:grpSpPr bwMode="auto">
          <a:xfrm>
            <a:off x="417513" y="1098550"/>
            <a:ext cx="438150" cy="474663"/>
            <a:chOff x="0" y="0"/>
            <a:chExt cx="276" cy="299"/>
          </a:xfrm>
        </p:grpSpPr>
        <p:sp>
          <p:nvSpPr>
            <p:cNvPr id="26626" name="Rectangle 2"/>
            <p:cNvSpPr>
              <a:spLocks/>
            </p:cNvSpPr>
            <p:nvPr/>
          </p:nvSpPr>
          <p:spPr bwMode="auto">
            <a:xfrm>
              <a:off x="0" y="0"/>
              <a:ext cx="276" cy="299"/>
            </a:xfrm>
            <a:prstGeom prst="rect">
              <a:avLst/>
            </a:prstGeom>
            <a:solidFill>
              <a:srgbClr val="FBD018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27" name="Rectangle 3"/>
            <p:cNvSpPr>
              <a:spLocks/>
            </p:cNvSpPr>
            <p:nvPr/>
          </p:nvSpPr>
          <p:spPr bwMode="auto">
            <a:xfrm>
              <a:off x="0" y="0"/>
              <a:ext cx="276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308227" name="Group 4"/>
          <p:cNvGrpSpPr>
            <a:grpSpLocks/>
          </p:cNvGrpSpPr>
          <p:nvPr/>
        </p:nvGrpSpPr>
        <p:grpSpPr bwMode="auto">
          <a:xfrm>
            <a:off x="800100" y="1098550"/>
            <a:ext cx="328613" cy="474663"/>
            <a:chOff x="0" y="0"/>
            <a:chExt cx="207" cy="299"/>
          </a:xfrm>
        </p:grpSpPr>
        <p:sp>
          <p:nvSpPr>
            <p:cNvPr id="26629" name="Rectangle 5"/>
            <p:cNvSpPr>
              <a:spLocks/>
            </p:cNvSpPr>
            <p:nvPr/>
          </p:nvSpPr>
          <p:spPr bwMode="auto">
            <a:xfrm>
              <a:off x="0" y="0"/>
              <a:ext cx="207" cy="299"/>
            </a:xfrm>
            <a:prstGeom prst="rect">
              <a:avLst/>
            </a:prstGeom>
            <a:gradFill rotWithShape="0">
              <a:gsLst>
                <a:gs pos="0">
                  <a:srgbClr val="FBD018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30" name="Rectangle 6"/>
            <p:cNvSpPr>
              <a:spLocks/>
            </p:cNvSpPr>
            <p:nvPr/>
          </p:nvSpPr>
          <p:spPr bwMode="auto">
            <a:xfrm>
              <a:off x="0" y="0"/>
              <a:ext cx="207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308228" name="Group 7"/>
          <p:cNvGrpSpPr>
            <a:grpSpLocks/>
          </p:cNvGrpSpPr>
          <p:nvPr/>
        </p:nvGrpSpPr>
        <p:grpSpPr bwMode="auto">
          <a:xfrm>
            <a:off x="541338" y="1520825"/>
            <a:ext cx="422275" cy="474663"/>
            <a:chOff x="0" y="0"/>
            <a:chExt cx="266" cy="299"/>
          </a:xfrm>
        </p:grpSpPr>
        <p:sp>
          <p:nvSpPr>
            <p:cNvPr id="26632" name="Rectangle 8"/>
            <p:cNvSpPr>
              <a:spLocks/>
            </p:cNvSpPr>
            <p:nvPr/>
          </p:nvSpPr>
          <p:spPr bwMode="auto">
            <a:xfrm>
              <a:off x="0" y="0"/>
              <a:ext cx="266" cy="299"/>
            </a:xfrm>
            <a:prstGeom prst="rect">
              <a:avLst/>
            </a:prstGeom>
            <a:solidFill>
              <a:srgbClr val="3A31CA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33" name="Rectangle 9"/>
            <p:cNvSpPr>
              <a:spLocks/>
            </p:cNvSpPr>
            <p:nvPr/>
          </p:nvSpPr>
          <p:spPr bwMode="auto">
            <a:xfrm>
              <a:off x="0" y="0"/>
              <a:ext cx="266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308229" name="Group 10"/>
          <p:cNvGrpSpPr>
            <a:grpSpLocks/>
          </p:cNvGrpSpPr>
          <p:nvPr/>
        </p:nvGrpSpPr>
        <p:grpSpPr bwMode="auto">
          <a:xfrm>
            <a:off x="911225" y="1520825"/>
            <a:ext cx="368300" cy="474663"/>
            <a:chOff x="0" y="0"/>
            <a:chExt cx="232" cy="299"/>
          </a:xfrm>
        </p:grpSpPr>
        <p:sp>
          <p:nvSpPr>
            <p:cNvPr id="26635" name="Rectangle 11"/>
            <p:cNvSpPr>
              <a:spLocks/>
            </p:cNvSpPr>
            <p:nvPr/>
          </p:nvSpPr>
          <p:spPr bwMode="auto">
            <a:xfrm>
              <a:off x="0" y="0"/>
              <a:ext cx="232" cy="299"/>
            </a:xfrm>
            <a:prstGeom prst="rect">
              <a:avLst/>
            </a:prstGeom>
            <a:gradFill rotWithShape="0">
              <a:gsLst>
                <a:gs pos="0">
                  <a:srgbClr val="3A31CA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36" name="Rectangle 12"/>
            <p:cNvSpPr>
              <a:spLocks/>
            </p:cNvSpPr>
            <p:nvPr/>
          </p:nvSpPr>
          <p:spPr bwMode="auto">
            <a:xfrm>
              <a:off x="0" y="0"/>
              <a:ext cx="232" cy="299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308230" name="Group 13"/>
          <p:cNvGrpSpPr>
            <a:grpSpLocks/>
          </p:cNvGrpSpPr>
          <p:nvPr/>
        </p:nvGrpSpPr>
        <p:grpSpPr bwMode="auto">
          <a:xfrm>
            <a:off x="125413" y="1447800"/>
            <a:ext cx="561975" cy="422275"/>
            <a:chOff x="0" y="0"/>
            <a:chExt cx="353" cy="266"/>
          </a:xfrm>
        </p:grpSpPr>
        <p:sp>
          <p:nvSpPr>
            <p:cNvPr id="26638" name="Rectangle 14"/>
            <p:cNvSpPr>
              <a:spLocks/>
            </p:cNvSpPr>
            <p:nvPr/>
          </p:nvSpPr>
          <p:spPr bwMode="auto">
            <a:xfrm>
              <a:off x="0" y="0"/>
              <a:ext cx="353" cy="26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B1D16"/>
                </a:gs>
              </a:gsLst>
              <a:lin ang="1890000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39" name="Rectangle 15"/>
            <p:cNvSpPr>
              <a:spLocks/>
            </p:cNvSpPr>
            <p:nvPr/>
          </p:nvSpPr>
          <p:spPr bwMode="auto">
            <a:xfrm>
              <a:off x="0" y="0"/>
              <a:ext cx="353" cy="266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308231" name="Group 16"/>
          <p:cNvGrpSpPr>
            <a:grpSpLocks/>
          </p:cNvGrpSpPr>
          <p:nvPr/>
        </p:nvGrpSpPr>
        <p:grpSpPr bwMode="auto">
          <a:xfrm>
            <a:off x="762000" y="990600"/>
            <a:ext cx="31750" cy="1052513"/>
            <a:chOff x="0" y="0"/>
            <a:chExt cx="20" cy="663"/>
          </a:xfrm>
        </p:grpSpPr>
        <p:sp>
          <p:nvSpPr>
            <p:cNvPr id="26641" name="Rectangle 17"/>
            <p:cNvSpPr>
              <a:spLocks/>
            </p:cNvSpPr>
            <p:nvPr/>
          </p:nvSpPr>
          <p:spPr bwMode="auto">
            <a:xfrm>
              <a:off x="0" y="0"/>
              <a:ext cx="20" cy="663"/>
            </a:xfrm>
            <a:prstGeom prst="rect">
              <a:avLst/>
            </a:prstGeom>
            <a:solidFill>
              <a:srgbClr val="1C1C1C"/>
            </a:soli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42" name="Rectangle 18"/>
            <p:cNvSpPr>
              <a:spLocks/>
            </p:cNvSpPr>
            <p:nvPr/>
          </p:nvSpPr>
          <p:spPr bwMode="auto">
            <a:xfrm>
              <a:off x="0" y="0"/>
              <a:ext cx="20" cy="663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grpSp>
        <p:nvGrpSpPr>
          <p:cNvPr id="308232" name="Group 19"/>
          <p:cNvGrpSpPr>
            <a:grpSpLocks/>
          </p:cNvGrpSpPr>
          <p:nvPr/>
        </p:nvGrpSpPr>
        <p:grpSpPr bwMode="auto">
          <a:xfrm>
            <a:off x="442913" y="1781175"/>
            <a:ext cx="8226425" cy="31750"/>
            <a:chOff x="0" y="0"/>
            <a:chExt cx="5182" cy="20"/>
          </a:xfrm>
        </p:grpSpPr>
        <p:sp>
          <p:nvSpPr>
            <p:cNvPr id="26644" name="Rectangle 20"/>
            <p:cNvSpPr>
              <a:spLocks/>
            </p:cNvSpPr>
            <p:nvPr/>
          </p:nvSpPr>
          <p:spPr bwMode="auto">
            <a:xfrm>
              <a:off x="0" y="0"/>
              <a:ext cx="5182" cy="20"/>
            </a:xfrm>
            <a:prstGeom prst="rect">
              <a:avLst/>
            </a:prstGeom>
            <a:gradFill rotWithShape="0">
              <a:gsLst>
                <a:gs pos="0">
                  <a:srgbClr val="1C1C1C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  <p:sp>
          <p:nvSpPr>
            <p:cNvPr id="26645" name="Rectangle 21"/>
            <p:cNvSpPr>
              <a:spLocks/>
            </p:cNvSpPr>
            <p:nvPr/>
          </p:nvSpPr>
          <p:spPr bwMode="auto">
            <a:xfrm>
              <a:off x="0" y="0"/>
              <a:ext cx="5182" cy="20"/>
            </a:xfrm>
            <a:prstGeom prst="rect">
              <a:avLst/>
            </a:prstGeom>
            <a:noFill/>
            <a:ln w="9525">
              <a:noFill/>
              <a:miter lim="800000"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venir Book"/>
              </a:endParaRPr>
            </a:p>
          </p:txBody>
        </p:sp>
      </p:grpSp>
      <p:sp>
        <p:nvSpPr>
          <p:cNvPr id="308233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0"/>
            <a:ext cx="7793037" cy="167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ahoma" charset="0"/>
              </a:rPr>
              <a:t>Click to edit Master title style</a:t>
            </a:r>
          </a:p>
        </p:txBody>
      </p:sp>
      <p:sp>
        <p:nvSpPr>
          <p:cNvPr id="308234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840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ahoma" charset="0"/>
              </a:rPr>
              <a:t>Click to edit Master text styles</a:t>
            </a:r>
          </a:p>
          <a:p>
            <a:pPr lvl="1"/>
            <a:r>
              <a:rPr lang="en-US" dirty="0">
                <a:sym typeface="Tahoma" charset="0"/>
              </a:rPr>
              <a:t>Second level</a:t>
            </a:r>
          </a:p>
          <a:p>
            <a:pPr lvl="2"/>
            <a:r>
              <a:rPr lang="en-US" dirty="0">
                <a:sym typeface="Tahoma" charset="0"/>
              </a:rPr>
              <a:t>Third level</a:t>
            </a:r>
          </a:p>
          <a:p>
            <a:pPr lvl="3"/>
            <a:r>
              <a:rPr lang="en-US" dirty="0">
                <a:sym typeface="Tahoma" charset="0"/>
              </a:rPr>
              <a:t>Fourth level</a:t>
            </a:r>
          </a:p>
          <a:p>
            <a:pPr lvl="4"/>
            <a:r>
              <a:rPr lang="en-US" dirty="0">
                <a:sym typeface="Tahoma" charset="0"/>
              </a:rPr>
              <a:t>Fifth level</a:t>
            </a:r>
          </a:p>
        </p:txBody>
      </p:sp>
      <p:sp>
        <p:nvSpPr>
          <p:cNvPr id="26648" name="Text Box 2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839075" y="6383338"/>
            <a:ext cx="309563" cy="317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venir Book"/>
                <a:ea typeface="Avenir Book"/>
                <a:cs typeface="Avenir Book"/>
                <a:sym typeface="Tahoma" charset="0"/>
              </a:defRPr>
            </a:lvl1pPr>
          </a:lstStyle>
          <a:p>
            <a:pPr>
              <a:defRPr/>
            </a:pPr>
            <a:fld id="{A9BE6EBE-8CCF-DE49-96D8-47BA7CC5CCC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ransition/>
  <p:hf hdr="0" ftr="0" dt="0"/>
  <p:txStyles>
    <p:titleStyle>
      <a:lvl1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venir Book"/>
          <a:ea typeface="+mj-ea"/>
          <a:cs typeface="+mj-cs"/>
          <a:sym typeface="Tahoma" charset="0"/>
        </a:defRPr>
      </a:lvl1pPr>
      <a:lvl2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2pPr>
      <a:lvl3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3pPr>
      <a:lvl4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4pPr>
      <a:lvl5pPr marL="39688" indent="-39688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Tahoma" charset="0"/>
        </a:defRPr>
      </a:lvl5pPr>
      <a:lvl6pPr marL="4968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6pPr>
      <a:lvl7pPr marL="9540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7pPr>
      <a:lvl8pPr marL="14112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8pPr>
      <a:lvl9pPr marL="1868488" algn="l" rtl="0" fontAlgn="base">
        <a:spcBef>
          <a:spcPct val="0"/>
        </a:spcBef>
        <a:spcAft>
          <a:spcPct val="0"/>
        </a:spcAft>
        <a:defRPr sz="4400">
          <a:solidFill>
            <a:srgbClr val="373297"/>
          </a:solidFill>
          <a:latin typeface="Tahoma" charset="0"/>
          <a:ea typeface="ヒラギノ角ゴ ProN W3" charset="-128"/>
          <a:cs typeface="ヒラギノ角ゴ ProN W3" charset="-128"/>
          <a:sym typeface="Tahom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Clr>
          <a:srgbClr val="3A31CA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Avenir Book"/>
          <a:ea typeface="+mn-ea"/>
          <a:cs typeface="+mn-cs"/>
          <a:sym typeface="Tahom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Clr>
          <a:srgbClr val="FB1D16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Avenir Book"/>
          <a:ea typeface="+mn-ea"/>
          <a:cs typeface="+mn-cs"/>
          <a:sym typeface="Tahom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Clr>
          <a:srgbClr val="3A31CA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Avenir Book"/>
          <a:ea typeface="+mn-ea"/>
          <a:cs typeface="+mn-cs"/>
          <a:sym typeface="Tahom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Clr>
          <a:srgbClr val="FBD018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Avenir Book"/>
          <a:ea typeface="+mn-ea"/>
          <a:cs typeface="+mn-cs"/>
          <a:sym typeface="Tahom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Avenir Book"/>
          <a:ea typeface="+mn-ea"/>
          <a:cs typeface="+mn-cs"/>
          <a:sym typeface="Tahom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ahom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ahom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ahom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Clr>
          <a:srgbClr val="16E1A7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  <a:cs typeface="+mn-cs"/>
          <a:sym typeface="Tahom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603500"/>
            <a:ext cx="8343900" cy="1651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32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28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24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343900" cy="97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38300"/>
            <a:ext cx="8343900" cy="462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venir Book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Rounded MT Bold" pitchFamily="-111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77800" indent="-177800" algn="l" rtl="0" eaLnBrk="0" fontAlgn="base" hangingPunct="0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3200">
          <a:solidFill>
            <a:schemeClr val="tx1"/>
          </a:solidFill>
          <a:latin typeface="Avenir Book"/>
          <a:ea typeface="+mn-ea"/>
          <a:cs typeface="+mn-cs"/>
          <a:sym typeface="Helvetica Neue" charset="0"/>
        </a:defRPr>
      </a:lvl1pPr>
      <a:lvl2pPr marL="444500" indent="-177800" algn="l" rtl="0" eaLnBrk="0" fontAlgn="base" hangingPunct="0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800">
          <a:solidFill>
            <a:schemeClr val="tx1"/>
          </a:solidFill>
          <a:latin typeface="Avenir Book"/>
          <a:ea typeface="+mn-ea"/>
          <a:cs typeface="+mn-cs"/>
          <a:sym typeface="Helvetica Neue" charset="0"/>
        </a:defRPr>
      </a:lvl2pPr>
      <a:lvl3pPr marL="762000" indent="-177800" algn="l" rtl="0" eaLnBrk="0" fontAlgn="base" hangingPunct="0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400">
          <a:solidFill>
            <a:schemeClr val="tx1"/>
          </a:solidFill>
          <a:latin typeface="Avenir Book"/>
          <a:ea typeface="+mn-ea"/>
          <a:cs typeface="+mn-cs"/>
          <a:sym typeface="Helvetica Neue" charset="0"/>
        </a:defRPr>
      </a:lvl3pPr>
      <a:lvl4pPr marL="1066800" indent="-177800" algn="l" rtl="0" eaLnBrk="0" fontAlgn="base" hangingPunct="0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000">
          <a:solidFill>
            <a:schemeClr val="tx1"/>
          </a:solidFill>
          <a:latin typeface="Avenir Book"/>
          <a:ea typeface="+mn-ea"/>
          <a:cs typeface="+mn-cs"/>
          <a:sym typeface="Helvetica Neue" charset="0"/>
        </a:defRPr>
      </a:lvl4pPr>
      <a:lvl5pPr marL="1371600" indent="-177800" algn="l" rtl="0" eaLnBrk="0" fontAlgn="base" hangingPunct="0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000">
          <a:solidFill>
            <a:schemeClr val="tx1"/>
          </a:solidFill>
          <a:latin typeface="Avenir Book"/>
          <a:ea typeface="+mn-ea"/>
          <a:cs typeface="+mn-cs"/>
          <a:sym typeface="Helvetica Neue" charset="0"/>
        </a:defRPr>
      </a:lvl5pPr>
      <a:lvl6pPr marL="1828800" indent="-177800" algn="l" rtl="0" fontAlgn="base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286000" indent="-177800" algn="l" rtl="0" fontAlgn="base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2743200" indent="-177800" algn="l" rtl="0" fontAlgn="base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200400" indent="-177800" algn="l" rtl="0" fontAlgn="base">
        <a:spcBef>
          <a:spcPts val="15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197600"/>
            <a:ext cx="580390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dirty="0">
                <a:sym typeface="Helvetica Neue" charset="0"/>
              </a:rPr>
              <a:t>Second level</a:t>
            </a:r>
          </a:p>
          <a:p>
            <a:pPr lvl="2"/>
            <a:r>
              <a:rPr lang="en-US" dirty="0">
                <a:sym typeface="Helvetica Neue" charset="0"/>
              </a:rPr>
              <a:t>Third level</a:t>
            </a:r>
          </a:p>
          <a:p>
            <a:pPr lvl="3"/>
            <a:r>
              <a:rPr lang="en-US" dirty="0">
                <a:sym typeface="Helvetica Neue" charset="0"/>
              </a:rPr>
              <a:t>Fourth level</a:t>
            </a:r>
          </a:p>
          <a:p>
            <a:pPr lvl="4"/>
            <a:r>
              <a:rPr lang="en-US" dirty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200">
          <a:solidFill>
            <a:srgbClr val="727272"/>
          </a:solidFill>
          <a:latin typeface="Avenir Book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2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8.em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Line 1"/>
          <p:cNvSpPr>
            <a:spLocks noChangeShapeType="1"/>
          </p:cNvSpPr>
          <p:nvPr/>
        </p:nvSpPr>
        <p:spPr bwMode="auto">
          <a:xfrm>
            <a:off x="457200" y="33401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0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Servers for aperiodic tasks</a:t>
            </a:r>
          </a:p>
        </p:txBody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Principles for server design</a:t>
            </a:r>
          </a:p>
          <a:p>
            <a:pPr marL="0" indent="0" eaLnBrk="1" hangingPunct="1">
              <a:buFontTx/>
              <a:buNone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Explaining servers through example</a:t>
            </a:r>
          </a:p>
          <a:p>
            <a:pPr marL="0" indent="0" eaLnBrk="1" hangingPunct="1">
              <a:buFontTx/>
              <a:buNone/>
            </a:pPr>
            <a:endParaRPr lang="en-US" sz="1800" dirty="0">
              <a:solidFill>
                <a:srgbClr val="31313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0517" name="Text Box 4"/>
          <p:cNvSpPr txBox="1">
            <a:spLocks noChangeArrowheads="1"/>
          </p:cNvSpPr>
          <p:nvPr/>
        </p:nvSpPr>
        <p:spPr bwMode="auto">
          <a:xfrm>
            <a:off x="8636000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fld id="{6277D49C-0C58-524F-8A71-A9FDD2987EC1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/>
              <a:t>1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Example of a Polling Server</a:t>
            </a:r>
          </a:p>
        </p:txBody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6300" cy="3276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Polling server: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5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Budget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2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Periodic task 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4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1.5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All aperiodic arrivals have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C=1</a:t>
            </a:r>
          </a:p>
        </p:txBody>
      </p:sp>
      <p:sp>
        <p:nvSpPr>
          <p:cNvPr id="305157" name="Line 4"/>
          <p:cNvSpPr>
            <a:spLocks noChangeShapeType="1"/>
          </p:cNvSpPr>
          <p:nvPr/>
        </p:nvSpPr>
        <p:spPr bwMode="auto">
          <a:xfrm>
            <a:off x="533400" y="5486400"/>
            <a:ext cx="80772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58" name="Line 5"/>
          <p:cNvSpPr>
            <a:spLocks noChangeShapeType="1"/>
          </p:cNvSpPr>
          <p:nvPr/>
        </p:nvSpPr>
        <p:spPr bwMode="auto">
          <a:xfrm>
            <a:off x="533400" y="6172200"/>
            <a:ext cx="80772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59" name="Line 6"/>
          <p:cNvSpPr>
            <a:spLocks noChangeShapeType="1"/>
          </p:cNvSpPr>
          <p:nvPr/>
        </p:nvSpPr>
        <p:spPr bwMode="auto">
          <a:xfrm>
            <a:off x="533400" y="51054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0" name="Line 7"/>
          <p:cNvSpPr>
            <a:spLocks noChangeShapeType="1"/>
          </p:cNvSpPr>
          <p:nvPr/>
        </p:nvSpPr>
        <p:spPr bwMode="auto">
          <a:xfrm rot="10800000" flipH="1">
            <a:off x="23622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1" name="Line 8"/>
          <p:cNvSpPr>
            <a:spLocks noChangeShapeType="1"/>
          </p:cNvSpPr>
          <p:nvPr/>
        </p:nvSpPr>
        <p:spPr bwMode="auto">
          <a:xfrm rot="10800000" flipH="1">
            <a:off x="41910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2" name="Line 9"/>
          <p:cNvSpPr>
            <a:spLocks noChangeShapeType="1"/>
          </p:cNvSpPr>
          <p:nvPr/>
        </p:nvSpPr>
        <p:spPr bwMode="auto">
          <a:xfrm rot="10800000" flipH="1">
            <a:off x="60198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3" name="Line 10"/>
          <p:cNvSpPr>
            <a:spLocks noChangeShapeType="1"/>
          </p:cNvSpPr>
          <p:nvPr/>
        </p:nvSpPr>
        <p:spPr bwMode="auto">
          <a:xfrm rot="10800000" flipH="1">
            <a:off x="78486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4" name="Rectangle 11"/>
          <p:cNvSpPr>
            <a:spLocks/>
          </p:cNvSpPr>
          <p:nvPr/>
        </p:nvSpPr>
        <p:spPr bwMode="auto">
          <a:xfrm>
            <a:off x="5334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5" name="Rectangle 12"/>
          <p:cNvSpPr>
            <a:spLocks/>
          </p:cNvSpPr>
          <p:nvPr/>
        </p:nvSpPr>
        <p:spPr bwMode="auto">
          <a:xfrm>
            <a:off x="23622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6" name="Rectangle 13"/>
          <p:cNvSpPr>
            <a:spLocks/>
          </p:cNvSpPr>
          <p:nvPr/>
        </p:nvSpPr>
        <p:spPr bwMode="auto">
          <a:xfrm>
            <a:off x="41910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7" name="Rectangle 14"/>
          <p:cNvSpPr>
            <a:spLocks/>
          </p:cNvSpPr>
          <p:nvPr/>
        </p:nvSpPr>
        <p:spPr bwMode="auto">
          <a:xfrm>
            <a:off x="60198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8" name="Rectangle 15"/>
          <p:cNvSpPr>
            <a:spLocks/>
          </p:cNvSpPr>
          <p:nvPr/>
        </p:nvSpPr>
        <p:spPr bwMode="auto">
          <a:xfrm>
            <a:off x="78486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69" name="Rectangle 16"/>
          <p:cNvSpPr>
            <a:spLocks/>
          </p:cNvSpPr>
          <p:nvPr/>
        </p:nvSpPr>
        <p:spPr bwMode="auto">
          <a:xfrm>
            <a:off x="762000" y="64770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0" name="Rectangle 17"/>
          <p:cNvSpPr>
            <a:spLocks/>
          </p:cNvSpPr>
          <p:nvPr/>
        </p:nvSpPr>
        <p:spPr bwMode="auto">
          <a:xfrm>
            <a:off x="3276600" y="64770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1" name="Rectangle 18"/>
          <p:cNvSpPr>
            <a:spLocks/>
          </p:cNvSpPr>
          <p:nvPr/>
        </p:nvSpPr>
        <p:spPr bwMode="auto">
          <a:xfrm>
            <a:off x="4343400" y="64770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2" name="Rectangle 19"/>
          <p:cNvSpPr>
            <a:spLocks/>
          </p:cNvSpPr>
          <p:nvPr/>
        </p:nvSpPr>
        <p:spPr bwMode="auto">
          <a:xfrm>
            <a:off x="6248400" y="64770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3" name="Rectangle 20"/>
          <p:cNvSpPr>
            <a:spLocks/>
          </p:cNvSpPr>
          <p:nvPr/>
        </p:nvSpPr>
        <p:spPr bwMode="auto">
          <a:xfrm>
            <a:off x="6960456" y="6393676"/>
            <a:ext cx="16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Aperiodic arrivals</a:t>
            </a:r>
          </a:p>
        </p:txBody>
      </p:sp>
      <p:sp>
        <p:nvSpPr>
          <p:cNvPr id="305174" name="Line 21"/>
          <p:cNvSpPr>
            <a:spLocks noChangeShapeType="1"/>
          </p:cNvSpPr>
          <p:nvPr/>
        </p:nvSpPr>
        <p:spPr bwMode="auto">
          <a:xfrm rot="10800000" flipH="1">
            <a:off x="2819400" y="5867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5" name="Line 22"/>
          <p:cNvSpPr>
            <a:spLocks noChangeShapeType="1"/>
          </p:cNvSpPr>
          <p:nvPr/>
        </p:nvSpPr>
        <p:spPr bwMode="auto">
          <a:xfrm rot="10800000" flipH="1">
            <a:off x="5105400" y="5867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6" name="Line 23"/>
          <p:cNvSpPr>
            <a:spLocks noChangeShapeType="1"/>
          </p:cNvSpPr>
          <p:nvPr/>
        </p:nvSpPr>
        <p:spPr bwMode="auto">
          <a:xfrm rot="10800000" flipH="1">
            <a:off x="7391400" y="5867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7" name="Line 24"/>
          <p:cNvSpPr>
            <a:spLocks noChangeShapeType="1"/>
          </p:cNvSpPr>
          <p:nvPr/>
        </p:nvSpPr>
        <p:spPr bwMode="auto">
          <a:xfrm>
            <a:off x="762000" y="6248400"/>
            <a:ext cx="1588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8" name="Line 25"/>
          <p:cNvSpPr>
            <a:spLocks noChangeShapeType="1"/>
          </p:cNvSpPr>
          <p:nvPr/>
        </p:nvSpPr>
        <p:spPr bwMode="auto">
          <a:xfrm>
            <a:off x="3276600" y="6248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79" name="Line 26"/>
          <p:cNvSpPr>
            <a:spLocks noChangeShapeType="1"/>
          </p:cNvSpPr>
          <p:nvPr/>
        </p:nvSpPr>
        <p:spPr bwMode="auto">
          <a:xfrm>
            <a:off x="4343400" y="6248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80" name="Line 27"/>
          <p:cNvSpPr>
            <a:spLocks noChangeShapeType="1"/>
          </p:cNvSpPr>
          <p:nvPr/>
        </p:nvSpPr>
        <p:spPr bwMode="auto">
          <a:xfrm>
            <a:off x="6248400" y="6248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5181" name="Text Box 28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A5D5A851-06CB-C947-ACC7-33B26C7744F2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10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187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Example of a Polling Server</a:t>
            </a:r>
          </a:p>
        </p:txBody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6300" cy="3276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Polling server: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5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Budget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2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Periodic task 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4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1.5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All aperiodic arrivals have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C=1</a:t>
            </a:r>
          </a:p>
        </p:txBody>
      </p:sp>
      <p:sp>
        <p:nvSpPr>
          <p:cNvPr id="306181" name="Line 4"/>
          <p:cNvSpPr>
            <a:spLocks noChangeShapeType="1"/>
          </p:cNvSpPr>
          <p:nvPr/>
        </p:nvSpPr>
        <p:spPr bwMode="auto">
          <a:xfrm>
            <a:off x="533400" y="5486400"/>
            <a:ext cx="80772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2" name="Line 5"/>
          <p:cNvSpPr>
            <a:spLocks noChangeShapeType="1"/>
          </p:cNvSpPr>
          <p:nvPr/>
        </p:nvSpPr>
        <p:spPr bwMode="auto">
          <a:xfrm>
            <a:off x="533400" y="6172200"/>
            <a:ext cx="80772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3" name="Line 6"/>
          <p:cNvSpPr>
            <a:spLocks noChangeShapeType="1"/>
          </p:cNvSpPr>
          <p:nvPr/>
        </p:nvSpPr>
        <p:spPr bwMode="auto">
          <a:xfrm>
            <a:off x="533400" y="51054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4" name="Line 7"/>
          <p:cNvSpPr>
            <a:spLocks noChangeShapeType="1"/>
          </p:cNvSpPr>
          <p:nvPr/>
        </p:nvSpPr>
        <p:spPr bwMode="auto">
          <a:xfrm rot="10800000" flipH="1">
            <a:off x="23622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5" name="Line 8"/>
          <p:cNvSpPr>
            <a:spLocks noChangeShapeType="1"/>
          </p:cNvSpPr>
          <p:nvPr/>
        </p:nvSpPr>
        <p:spPr bwMode="auto">
          <a:xfrm rot="10800000" flipH="1">
            <a:off x="41910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6" name="Line 9"/>
          <p:cNvSpPr>
            <a:spLocks noChangeShapeType="1"/>
          </p:cNvSpPr>
          <p:nvPr/>
        </p:nvSpPr>
        <p:spPr bwMode="auto">
          <a:xfrm rot="10800000" flipH="1">
            <a:off x="60198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7" name="Line 10"/>
          <p:cNvSpPr>
            <a:spLocks noChangeShapeType="1"/>
          </p:cNvSpPr>
          <p:nvPr/>
        </p:nvSpPr>
        <p:spPr bwMode="auto">
          <a:xfrm rot="10800000" flipH="1">
            <a:off x="7848600" y="51816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8" name="Rectangle 11"/>
          <p:cNvSpPr>
            <a:spLocks/>
          </p:cNvSpPr>
          <p:nvPr/>
        </p:nvSpPr>
        <p:spPr bwMode="auto">
          <a:xfrm>
            <a:off x="5334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89" name="Rectangle 12"/>
          <p:cNvSpPr>
            <a:spLocks/>
          </p:cNvSpPr>
          <p:nvPr/>
        </p:nvSpPr>
        <p:spPr bwMode="auto">
          <a:xfrm>
            <a:off x="23622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0" name="Rectangle 13"/>
          <p:cNvSpPr>
            <a:spLocks/>
          </p:cNvSpPr>
          <p:nvPr/>
        </p:nvSpPr>
        <p:spPr bwMode="auto">
          <a:xfrm>
            <a:off x="41910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1" name="Rectangle 14"/>
          <p:cNvSpPr>
            <a:spLocks/>
          </p:cNvSpPr>
          <p:nvPr/>
        </p:nvSpPr>
        <p:spPr bwMode="auto">
          <a:xfrm>
            <a:off x="60198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2" name="Rectangle 15"/>
          <p:cNvSpPr>
            <a:spLocks/>
          </p:cNvSpPr>
          <p:nvPr/>
        </p:nvSpPr>
        <p:spPr bwMode="auto">
          <a:xfrm>
            <a:off x="7848600" y="5334000"/>
            <a:ext cx="685800" cy="152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3" name="Rectangle 16"/>
          <p:cNvSpPr>
            <a:spLocks/>
          </p:cNvSpPr>
          <p:nvPr/>
        </p:nvSpPr>
        <p:spPr bwMode="auto">
          <a:xfrm>
            <a:off x="762000" y="6477000"/>
            <a:ext cx="457200" cy="152400"/>
          </a:xfrm>
          <a:prstGeom prst="rect">
            <a:avLst/>
          </a:prstGeom>
          <a:solidFill>
            <a:srgbClr val="96969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4" name="Rectangle 17"/>
          <p:cNvSpPr>
            <a:spLocks/>
          </p:cNvSpPr>
          <p:nvPr/>
        </p:nvSpPr>
        <p:spPr bwMode="auto">
          <a:xfrm>
            <a:off x="3276600" y="6477000"/>
            <a:ext cx="457200" cy="152400"/>
          </a:xfrm>
          <a:prstGeom prst="rect">
            <a:avLst/>
          </a:prstGeom>
          <a:solidFill>
            <a:srgbClr val="96969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5" name="Rectangle 18"/>
          <p:cNvSpPr>
            <a:spLocks/>
          </p:cNvSpPr>
          <p:nvPr/>
        </p:nvSpPr>
        <p:spPr bwMode="auto">
          <a:xfrm>
            <a:off x="4343400" y="6477000"/>
            <a:ext cx="457200" cy="152400"/>
          </a:xfrm>
          <a:prstGeom prst="rect">
            <a:avLst/>
          </a:prstGeom>
          <a:solidFill>
            <a:srgbClr val="96969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6" name="Rectangle 19"/>
          <p:cNvSpPr>
            <a:spLocks/>
          </p:cNvSpPr>
          <p:nvPr/>
        </p:nvSpPr>
        <p:spPr bwMode="auto">
          <a:xfrm>
            <a:off x="6248400" y="6477000"/>
            <a:ext cx="457200" cy="152400"/>
          </a:xfrm>
          <a:prstGeom prst="rect">
            <a:avLst/>
          </a:prstGeom>
          <a:solidFill>
            <a:srgbClr val="96969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7" name="Rectangle 20"/>
          <p:cNvSpPr>
            <a:spLocks/>
          </p:cNvSpPr>
          <p:nvPr/>
        </p:nvSpPr>
        <p:spPr bwMode="auto">
          <a:xfrm>
            <a:off x="6960456" y="6393676"/>
            <a:ext cx="16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Aperiodic arrivals</a:t>
            </a:r>
          </a:p>
        </p:txBody>
      </p:sp>
      <p:sp>
        <p:nvSpPr>
          <p:cNvPr id="306198" name="Line 21"/>
          <p:cNvSpPr>
            <a:spLocks noChangeShapeType="1"/>
          </p:cNvSpPr>
          <p:nvPr/>
        </p:nvSpPr>
        <p:spPr bwMode="auto">
          <a:xfrm rot="10800000" flipH="1">
            <a:off x="2819400" y="5867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199" name="Line 22"/>
          <p:cNvSpPr>
            <a:spLocks noChangeShapeType="1"/>
          </p:cNvSpPr>
          <p:nvPr/>
        </p:nvSpPr>
        <p:spPr bwMode="auto">
          <a:xfrm rot="10800000" flipH="1">
            <a:off x="5105400" y="5867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0" name="Line 23"/>
          <p:cNvSpPr>
            <a:spLocks noChangeShapeType="1"/>
          </p:cNvSpPr>
          <p:nvPr/>
        </p:nvSpPr>
        <p:spPr bwMode="auto">
          <a:xfrm rot="10800000" flipH="1">
            <a:off x="7391400" y="5867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1" name="Line 24"/>
          <p:cNvSpPr>
            <a:spLocks noChangeShapeType="1"/>
          </p:cNvSpPr>
          <p:nvPr/>
        </p:nvSpPr>
        <p:spPr bwMode="auto">
          <a:xfrm>
            <a:off x="762000" y="6248400"/>
            <a:ext cx="1588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2" name="Line 25"/>
          <p:cNvSpPr>
            <a:spLocks noChangeShapeType="1"/>
          </p:cNvSpPr>
          <p:nvPr/>
        </p:nvSpPr>
        <p:spPr bwMode="auto">
          <a:xfrm>
            <a:off x="3276600" y="6248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3" name="Line 26"/>
          <p:cNvSpPr>
            <a:spLocks noChangeShapeType="1"/>
          </p:cNvSpPr>
          <p:nvPr/>
        </p:nvSpPr>
        <p:spPr bwMode="auto">
          <a:xfrm>
            <a:off x="4343400" y="6248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4" name="Line 27"/>
          <p:cNvSpPr>
            <a:spLocks noChangeShapeType="1"/>
          </p:cNvSpPr>
          <p:nvPr/>
        </p:nvSpPr>
        <p:spPr bwMode="auto">
          <a:xfrm>
            <a:off x="6248400" y="6248400"/>
            <a:ext cx="1588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5" name="Rectangle 28"/>
          <p:cNvSpPr>
            <a:spLocks/>
          </p:cNvSpPr>
          <p:nvPr/>
        </p:nvSpPr>
        <p:spPr bwMode="auto">
          <a:xfrm>
            <a:off x="1219200" y="60198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6" name="Rectangle 29"/>
          <p:cNvSpPr>
            <a:spLocks/>
          </p:cNvSpPr>
          <p:nvPr/>
        </p:nvSpPr>
        <p:spPr bwMode="auto">
          <a:xfrm>
            <a:off x="5105400" y="60198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7" name="Rectangle 30"/>
          <p:cNvSpPr>
            <a:spLocks/>
          </p:cNvSpPr>
          <p:nvPr/>
        </p:nvSpPr>
        <p:spPr bwMode="auto">
          <a:xfrm>
            <a:off x="5562600" y="60198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8" name="Rectangle 31"/>
          <p:cNvSpPr>
            <a:spLocks/>
          </p:cNvSpPr>
          <p:nvPr/>
        </p:nvSpPr>
        <p:spPr bwMode="auto">
          <a:xfrm>
            <a:off x="7391400" y="6019800"/>
            <a:ext cx="457200" cy="152400"/>
          </a:xfrm>
          <a:prstGeom prst="rect">
            <a:avLst/>
          </a:prstGeom>
          <a:solidFill>
            <a:srgbClr val="2EB43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09" name="Line 32"/>
          <p:cNvSpPr>
            <a:spLocks noChangeShapeType="1"/>
          </p:cNvSpPr>
          <p:nvPr/>
        </p:nvSpPr>
        <p:spPr bwMode="auto">
          <a:xfrm rot="10800000" flipH="1">
            <a:off x="1066800" y="6172200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10" name="Line 33"/>
          <p:cNvSpPr>
            <a:spLocks noChangeShapeType="1"/>
          </p:cNvSpPr>
          <p:nvPr/>
        </p:nvSpPr>
        <p:spPr bwMode="auto">
          <a:xfrm rot="10800000" flipH="1">
            <a:off x="3505200" y="6096000"/>
            <a:ext cx="1600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11" name="Line 34"/>
          <p:cNvSpPr>
            <a:spLocks noChangeShapeType="1"/>
          </p:cNvSpPr>
          <p:nvPr/>
        </p:nvSpPr>
        <p:spPr bwMode="auto">
          <a:xfrm rot="10800000" flipH="1">
            <a:off x="4572000" y="6172200"/>
            <a:ext cx="11430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12" name="Line 35"/>
          <p:cNvSpPr>
            <a:spLocks noChangeShapeType="1"/>
          </p:cNvSpPr>
          <p:nvPr/>
        </p:nvSpPr>
        <p:spPr bwMode="auto">
          <a:xfrm rot="10800000" flipH="1">
            <a:off x="6477000" y="6096000"/>
            <a:ext cx="9144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6213" name="Text Box 36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CEC2A911-8A85-154C-8372-444EC36CE665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11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8561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7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Example of a Polling Server</a:t>
            </a:r>
          </a:p>
        </p:txBody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6300" cy="3276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Polling server: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5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Budget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2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Periodic task 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4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1.5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All aperiodic arrivals have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C=1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" y="5105400"/>
            <a:ext cx="8391525" cy="1584375"/>
            <a:chOff x="457200" y="5105400"/>
            <a:chExt cx="8391525" cy="1584375"/>
          </a:xfrm>
        </p:grpSpPr>
        <p:sp>
          <p:nvSpPr>
            <p:cNvPr id="307205" name="Line 4"/>
            <p:cNvSpPr>
              <a:spLocks noChangeShapeType="1"/>
            </p:cNvSpPr>
            <p:nvPr/>
          </p:nvSpPr>
          <p:spPr bwMode="auto">
            <a:xfrm>
              <a:off x="533400" y="5486400"/>
              <a:ext cx="8077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06" name="Line 5"/>
            <p:cNvSpPr>
              <a:spLocks noChangeShapeType="1"/>
            </p:cNvSpPr>
            <p:nvPr/>
          </p:nvSpPr>
          <p:spPr bwMode="auto">
            <a:xfrm>
              <a:off x="533400" y="6172200"/>
              <a:ext cx="8077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07" name="Line 6"/>
            <p:cNvSpPr>
              <a:spLocks noChangeShapeType="1"/>
            </p:cNvSpPr>
            <p:nvPr/>
          </p:nvSpPr>
          <p:spPr bwMode="auto">
            <a:xfrm>
              <a:off x="533400" y="51054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08" name="Line 7"/>
            <p:cNvSpPr>
              <a:spLocks noChangeShapeType="1"/>
            </p:cNvSpPr>
            <p:nvPr/>
          </p:nvSpPr>
          <p:spPr bwMode="auto">
            <a:xfrm rot="10800000" flipH="1">
              <a:off x="23622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09" name="Line 8"/>
            <p:cNvSpPr>
              <a:spLocks noChangeShapeType="1"/>
            </p:cNvSpPr>
            <p:nvPr/>
          </p:nvSpPr>
          <p:spPr bwMode="auto">
            <a:xfrm rot="10800000" flipH="1">
              <a:off x="41910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0" name="Line 9"/>
            <p:cNvSpPr>
              <a:spLocks noChangeShapeType="1"/>
            </p:cNvSpPr>
            <p:nvPr/>
          </p:nvSpPr>
          <p:spPr bwMode="auto">
            <a:xfrm rot="10800000" flipH="1">
              <a:off x="60198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1" name="Line 10"/>
            <p:cNvSpPr>
              <a:spLocks noChangeShapeType="1"/>
            </p:cNvSpPr>
            <p:nvPr/>
          </p:nvSpPr>
          <p:spPr bwMode="auto">
            <a:xfrm rot="10800000" flipH="1">
              <a:off x="78486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2" name="Rectangle 11"/>
            <p:cNvSpPr>
              <a:spLocks/>
            </p:cNvSpPr>
            <p:nvPr/>
          </p:nvSpPr>
          <p:spPr bwMode="auto">
            <a:xfrm>
              <a:off x="5334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3" name="Rectangle 12"/>
            <p:cNvSpPr>
              <a:spLocks/>
            </p:cNvSpPr>
            <p:nvPr/>
          </p:nvSpPr>
          <p:spPr bwMode="auto">
            <a:xfrm>
              <a:off x="23622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4" name="Rectangle 13"/>
            <p:cNvSpPr>
              <a:spLocks/>
            </p:cNvSpPr>
            <p:nvPr/>
          </p:nvSpPr>
          <p:spPr bwMode="auto">
            <a:xfrm>
              <a:off x="41910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5" name="Rectangle 14"/>
            <p:cNvSpPr>
              <a:spLocks/>
            </p:cNvSpPr>
            <p:nvPr/>
          </p:nvSpPr>
          <p:spPr bwMode="auto">
            <a:xfrm>
              <a:off x="60198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6" name="Rectangle 15"/>
            <p:cNvSpPr>
              <a:spLocks/>
            </p:cNvSpPr>
            <p:nvPr/>
          </p:nvSpPr>
          <p:spPr bwMode="auto">
            <a:xfrm>
              <a:off x="78486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7" name="Rectangle 16"/>
            <p:cNvSpPr>
              <a:spLocks/>
            </p:cNvSpPr>
            <p:nvPr/>
          </p:nvSpPr>
          <p:spPr bwMode="auto">
            <a:xfrm>
              <a:off x="7620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8" name="Rectangle 17"/>
            <p:cNvSpPr>
              <a:spLocks/>
            </p:cNvSpPr>
            <p:nvPr/>
          </p:nvSpPr>
          <p:spPr bwMode="auto">
            <a:xfrm>
              <a:off x="32766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19" name="Rectangle 18"/>
            <p:cNvSpPr>
              <a:spLocks/>
            </p:cNvSpPr>
            <p:nvPr/>
          </p:nvSpPr>
          <p:spPr bwMode="auto">
            <a:xfrm>
              <a:off x="43434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0" name="Rectangle 19"/>
            <p:cNvSpPr>
              <a:spLocks/>
            </p:cNvSpPr>
            <p:nvPr/>
          </p:nvSpPr>
          <p:spPr bwMode="auto">
            <a:xfrm>
              <a:off x="62484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1" name="Rectangle 20"/>
            <p:cNvSpPr>
              <a:spLocks/>
            </p:cNvSpPr>
            <p:nvPr/>
          </p:nvSpPr>
          <p:spPr bwMode="auto">
            <a:xfrm>
              <a:off x="6765925" y="6356350"/>
              <a:ext cx="1542282" cy="3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marL="39688"/>
              <a:r>
                <a:rPr lang="en-US" sz="15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Aperiodic arrivals</a:t>
              </a:r>
            </a:p>
          </p:txBody>
        </p:sp>
        <p:sp>
          <p:nvSpPr>
            <p:cNvPr id="307222" name="Line 21"/>
            <p:cNvSpPr>
              <a:spLocks noChangeShapeType="1"/>
            </p:cNvSpPr>
            <p:nvPr/>
          </p:nvSpPr>
          <p:spPr bwMode="auto">
            <a:xfrm rot="10800000" flipH="1">
              <a:off x="5105400" y="5867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3" name="Line 22"/>
            <p:cNvSpPr>
              <a:spLocks noChangeShapeType="1"/>
            </p:cNvSpPr>
            <p:nvPr/>
          </p:nvSpPr>
          <p:spPr bwMode="auto">
            <a:xfrm rot="10800000" flipH="1">
              <a:off x="7391400" y="5867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4" name="Line 23"/>
            <p:cNvSpPr>
              <a:spLocks noChangeShapeType="1"/>
            </p:cNvSpPr>
            <p:nvPr/>
          </p:nvSpPr>
          <p:spPr bwMode="auto">
            <a:xfrm>
              <a:off x="762000" y="6248400"/>
              <a:ext cx="158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5" name="Line 24"/>
            <p:cNvSpPr>
              <a:spLocks noChangeShapeType="1"/>
            </p:cNvSpPr>
            <p:nvPr/>
          </p:nvSpPr>
          <p:spPr bwMode="auto">
            <a:xfrm>
              <a:off x="3276600" y="6248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6" name="Line 25"/>
            <p:cNvSpPr>
              <a:spLocks noChangeShapeType="1"/>
            </p:cNvSpPr>
            <p:nvPr/>
          </p:nvSpPr>
          <p:spPr bwMode="auto">
            <a:xfrm>
              <a:off x="4343400" y="6248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7" name="Line 26"/>
            <p:cNvSpPr>
              <a:spLocks noChangeShapeType="1"/>
            </p:cNvSpPr>
            <p:nvPr/>
          </p:nvSpPr>
          <p:spPr bwMode="auto">
            <a:xfrm>
              <a:off x="6248400" y="6248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8" name="Rectangle 27"/>
            <p:cNvSpPr>
              <a:spLocks/>
            </p:cNvSpPr>
            <p:nvPr/>
          </p:nvSpPr>
          <p:spPr bwMode="auto">
            <a:xfrm>
              <a:off x="12192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29" name="Rectangle 28"/>
            <p:cNvSpPr>
              <a:spLocks/>
            </p:cNvSpPr>
            <p:nvPr/>
          </p:nvSpPr>
          <p:spPr bwMode="auto">
            <a:xfrm>
              <a:off x="51054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0" name="Rectangle 29"/>
            <p:cNvSpPr>
              <a:spLocks/>
            </p:cNvSpPr>
            <p:nvPr/>
          </p:nvSpPr>
          <p:spPr bwMode="auto">
            <a:xfrm>
              <a:off x="55626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1" name="Rectangle 30"/>
            <p:cNvSpPr>
              <a:spLocks/>
            </p:cNvSpPr>
            <p:nvPr/>
          </p:nvSpPr>
          <p:spPr bwMode="auto">
            <a:xfrm>
              <a:off x="73914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2" name="Line 31"/>
            <p:cNvSpPr>
              <a:spLocks noChangeShapeType="1"/>
            </p:cNvSpPr>
            <p:nvPr/>
          </p:nvSpPr>
          <p:spPr bwMode="auto">
            <a:xfrm rot="10800000" flipH="1">
              <a:off x="1066800" y="617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3" name="Line 32"/>
            <p:cNvSpPr>
              <a:spLocks noChangeShapeType="1"/>
            </p:cNvSpPr>
            <p:nvPr/>
          </p:nvSpPr>
          <p:spPr bwMode="auto">
            <a:xfrm rot="10800000" flipH="1">
              <a:off x="3505200" y="6096000"/>
              <a:ext cx="1600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4" name="Line 33"/>
            <p:cNvSpPr>
              <a:spLocks noChangeShapeType="1"/>
            </p:cNvSpPr>
            <p:nvPr/>
          </p:nvSpPr>
          <p:spPr bwMode="auto">
            <a:xfrm rot="10800000" flipH="1">
              <a:off x="4572000" y="6172200"/>
              <a:ext cx="1143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5" name="Line 34"/>
            <p:cNvSpPr>
              <a:spLocks noChangeShapeType="1"/>
            </p:cNvSpPr>
            <p:nvPr/>
          </p:nvSpPr>
          <p:spPr bwMode="auto">
            <a:xfrm rot="10800000" flipH="1">
              <a:off x="6477000" y="6096000"/>
              <a:ext cx="914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6" name="Line 35"/>
            <p:cNvSpPr>
              <a:spLocks noChangeShapeType="1"/>
            </p:cNvSpPr>
            <p:nvPr/>
          </p:nvSpPr>
          <p:spPr bwMode="auto">
            <a:xfrm rot="10800000" flipH="1">
              <a:off x="533400" y="5867400"/>
              <a:ext cx="1588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7" name="Line 36"/>
            <p:cNvSpPr>
              <a:spLocks noChangeShapeType="1"/>
            </p:cNvSpPr>
            <p:nvPr/>
          </p:nvSpPr>
          <p:spPr bwMode="auto">
            <a:xfrm flipH="1">
              <a:off x="457200" y="5943600"/>
              <a:ext cx="76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8" name="Line 37"/>
            <p:cNvSpPr>
              <a:spLocks noChangeShapeType="1"/>
            </p:cNvSpPr>
            <p:nvPr/>
          </p:nvSpPr>
          <p:spPr bwMode="auto">
            <a:xfrm flipH="1">
              <a:off x="457200" y="5715000"/>
              <a:ext cx="76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39" name="Line 38"/>
            <p:cNvSpPr>
              <a:spLocks noChangeShapeType="1"/>
            </p:cNvSpPr>
            <p:nvPr/>
          </p:nvSpPr>
          <p:spPr bwMode="auto">
            <a:xfrm>
              <a:off x="533400" y="5715000"/>
              <a:ext cx="685800" cy="1588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0" name="Line 39"/>
            <p:cNvSpPr>
              <a:spLocks noChangeShapeType="1"/>
            </p:cNvSpPr>
            <p:nvPr/>
          </p:nvSpPr>
          <p:spPr bwMode="auto">
            <a:xfrm>
              <a:off x="1219200" y="5715000"/>
              <a:ext cx="457200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1" name="Line 40"/>
            <p:cNvSpPr>
              <a:spLocks noChangeShapeType="1"/>
            </p:cNvSpPr>
            <p:nvPr/>
          </p:nvSpPr>
          <p:spPr bwMode="auto">
            <a:xfrm>
              <a:off x="2819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2" name="Line 41"/>
            <p:cNvSpPr>
              <a:spLocks noChangeShapeType="1"/>
            </p:cNvSpPr>
            <p:nvPr/>
          </p:nvSpPr>
          <p:spPr bwMode="auto">
            <a:xfrm flipV="1">
              <a:off x="2811432" y="5722883"/>
              <a:ext cx="241823" cy="1117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3" name="Line 42"/>
            <p:cNvSpPr>
              <a:spLocks noChangeShapeType="1"/>
            </p:cNvSpPr>
            <p:nvPr/>
          </p:nvSpPr>
          <p:spPr bwMode="auto">
            <a:xfrm>
              <a:off x="3039729" y="5715012"/>
              <a:ext cx="0" cy="456544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4" name="Line 43"/>
            <p:cNvSpPr>
              <a:spLocks noChangeShapeType="1"/>
            </p:cNvSpPr>
            <p:nvPr/>
          </p:nvSpPr>
          <p:spPr bwMode="auto">
            <a:xfrm>
              <a:off x="5105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5" name="Line 44"/>
            <p:cNvSpPr>
              <a:spLocks noChangeShapeType="1"/>
            </p:cNvSpPr>
            <p:nvPr/>
          </p:nvSpPr>
          <p:spPr bwMode="auto">
            <a:xfrm>
              <a:off x="5105400" y="5715000"/>
              <a:ext cx="914400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6" name="Line 45"/>
            <p:cNvSpPr>
              <a:spLocks noChangeShapeType="1"/>
            </p:cNvSpPr>
            <p:nvPr/>
          </p:nvSpPr>
          <p:spPr bwMode="auto">
            <a:xfrm>
              <a:off x="7391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7" name="Line 46"/>
            <p:cNvSpPr>
              <a:spLocks noChangeShapeType="1"/>
            </p:cNvSpPr>
            <p:nvPr/>
          </p:nvSpPr>
          <p:spPr bwMode="auto">
            <a:xfrm>
              <a:off x="7391400" y="5715000"/>
              <a:ext cx="457200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8" name="Line 47"/>
            <p:cNvSpPr>
              <a:spLocks noChangeShapeType="1"/>
            </p:cNvSpPr>
            <p:nvPr/>
          </p:nvSpPr>
          <p:spPr bwMode="auto">
            <a:xfrm>
              <a:off x="2819400" y="6096000"/>
              <a:ext cx="1588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49" name="Rectangle 48"/>
            <p:cNvSpPr>
              <a:spLocks/>
            </p:cNvSpPr>
            <p:nvPr/>
          </p:nvSpPr>
          <p:spPr bwMode="auto">
            <a:xfrm>
              <a:off x="3108325" y="5670550"/>
              <a:ext cx="737766" cy="3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marL="39688"/>
              <a:r>
                <a:rPr lang="en-US" sz="1500" dirty="0">
                  <a:solidFill>
                    <a:srgbClr val="373297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Budget</a:t>
              </a:r>
            </a:p>
          </p:txBody>
        </p:sp>
        <p:sp>
          <p:nvSpPr>
            <p:cNvPr id="307250" name="Line 49"/>
            <p:cNvSpPr>
              <a:spLocks noChangeShapeType="1"/>
            </p:cNvSpPr>
            <p:nvPr/>
          </p:nvSpPr>
          <p:spPr bwMode="auto">
            <a:xfrm rot="10800000" flipH="1">
              <a:off x="533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51" name="Line 50"/>
            <p:cNvSpPr>
              <a:spLocks noChangeShapeType="1"/>
            </p:cNvSpPr>
            <p:nvPr/>
          </p:nvSpPr>
          <p:spPr bwMode="auto">
            <a:xfrm>
              <a:off x="1676400" y="5943600"/>
              <a:ext cx="1588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52" name="Line 51"/>
            <p:cNvSpPr>
              <a:spLocks noChangeShapeType="1"/>
            </p:cNvSpPr>
            <p:nvPr/>
          </p:nvSpPr>
          <p:spPr bwMode="auto">
            <a:xfrm>
              <a:off x="7848600" y="5943600"/>
              <a:ext cx="1588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53" name="Line 52"/>
            <p:cNvSpPr>
              <a:spLocks noChangeShapeType="1"/>
            </p:cNvSpPr>
            <p:nvPr/>
          </p:nvSpPr>
          <p:spPr bwMode="auto">
            <a:xfrm rot="10800000" flipH="1">
              <a:off x="2819400" y="5867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54" name="Text Box 53"/>
            <p:cNvSpPr txBox="1">
              <a:spLocks noChangeArrowheads="1"/>
            </p:cNvSpPr>
            <p:nvPr/>
          </p:nvSpPr>
          <p:spPr bwMode="auto">
            <a:xfrm>
              <a:off x="8632825" y="646430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r"/>
              <a:fld id="{A17AC524-124E-6C4E-B8D9-1EB7AEBEAE7D}" type="slidenum">
                <a:rPr lang="en-US" sz="90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pPr algn="r"/>
                <a:t>12</a:t>
              </a:fld>
              <a:endParaRPr lang="en-US" sz="9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endParaRPr>
            </a:p>
          </p:txBody>
        </p:sp>
        <p:sp>
          <p:nvSpPr>
            <p:cNvPr id="55" name="Line 21"/>
            <p:cNvSpPr>
              <a:spLocks noChangeShapeType="1"/>
            </p:cNvSpPr>
            <p:nvPr/>
          </p:nvSpPr>
          <p:spPr bwMode="auto">
            <a:xfrm rot="10800000">
              <a:off x="2805995" y="5558074"/>
              <a:ext cx="10472" cy="615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 rot="10800000">
              <a:off x="5099369" y="5543326"/>
              <a:ext cx="6030" cy="6415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7" name="Line 21"/>
            <p:cNvSpPr>
              <a:spLocks noChangeShapeType="1"/>
            </p:cNvSpPr>
            <p:nvPr/>
          </p:nvSpPr>
          <p:spPr bwMode="auto">
            <a:xfrm rot="10800000">
              <a:off x="7388385" y="5543326"/>
              <a:ext cx="6030" cy="6415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2399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Polling server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Server is just another periodic task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sz="2200" b="1" dirty="0">
                <a:latin typeface="Calibri" charset="0"/>
                <a:ea typeface="Calibri" charset="0"/>
                <a:cs typeface="Calibri" charset="0"/>
                <a:sym typeface="Wingdings"/>
              </a:rPr>
              <a:t>Under RM: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Wingdings"/>
              </a:rPr>
              <a:t>periodic task feasible if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13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73" y="2060848"/>
            <a:ext cx="4523854" cy="79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4455" y="3713968"/>
                <a:ext cx="81738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With more careful analysis and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is the </a:t>
                </a:r>
                <a:r>
                  <a:rPr lang="en-US" sz="2200" i="1" dirty="0">
                    <a:latin typeface="Calibri" charset="0"/>
                    <a:ea typeface="Calibri" charset="0"/>
                    <a:cs typeface="Calibri" charset="0"/>
                  </a:rPr>
                  <a:t>highest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priority task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5" y="3713968"/>
                <a:ext cx="8173841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96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7" y="5536673"/>
            <a:ext cx="2351038" cy="587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363" y="4523391"/>
            <a:ext cx="3287118" cy="8530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1760" y="6284629"/>
            <a:ext cx="4573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Replicate LL bound analysis for RM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62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Polling server</a:t>
            </a: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14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42" y="6026379"/>
            <a:ext cx="2477542" cy="642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474668" cy="4680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9094" y="6057804"/>
            <a:ext cx="535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42" y="6189186"/>
            <a:ext cx="3288928" cy="31418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2123728" y="4643438"/>
            <a:ext cx="1062385" cy="1545748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41016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How to dimension a polling server?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66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06400" y="1638300"/>
                <a:ext cx="8497888" cy="4840288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How do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in such a way to guarantee feasibility?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Hyperbolic bound extends to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+1</m:t>
                            </m:r>
                          </m:den>
                        </m:f>
                      </m:e>
                    </m:nary>
                  </m:oMath>
                </a14:m>
                <a:endParaRPr lang="en-US" sz="20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𝑃</m:t>
                    </m:r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(1+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20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Then the maximum possible server utilization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for feasibility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2−</m:t>
                        </m:r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≔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max</m:t>
                        </m:r>
                      </m:sup>
                    </m:sSubSup>
                  </m:oMath>
                </a14:m>
                <a:endParaRPr lang="en-US" sz="20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What period (priority in RM) to assign to server? 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For any assigned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max</m:t>
                        </m:r>
                      </m:sup>
                    </m:sSubSup>
                  </m:oMath>
                </a14:m>
                <a:endParaRPr lang="en-US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266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638300"/>
                <a:ext cx="8497888" cy="4840288"/>
              </a:xfrm>
              <a:blipFill rotWithShape="0">
                <a:blip r:embed="rId3"/>
                <a:stretch>
                  <a:fillRect l="-1363" t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15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20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8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Example of a Polling Server</a:t>
            </a:r>
          </a:p>
        </p:txBody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6300" cy="3276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Polling server: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5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Budget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29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2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Periodic task 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4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1.5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All aperiodic arrivals have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C=1</a:t>
            </a:r>
          </a:p>
        </p:txBody>
      </p:sp>
      <p:sp>
        <p:nvSpPr>
          <p:cNvPr id="308278" name="AutoShape 53"/>
          <p:cNvSpPr>
            <a:spLocks/>
          </p:cNvSpPr>
          <p:nvPr/>
        </p:nvSpPr>
        <p:spPr bwMode="auto">
          <a:xfrm>
            <a:off x="3478213" y="4457700"/>
            <a:ext cx="1601787" cy="1930400"/>
          </a:xfrm>
          <a:custGeom>
            <a:avLst/>
            <a:gdLst>
              <a:gd name="T0" fmla="*/ 0 w 20938"/>
              <a:gd name="T1" fmla="*/ 0 h 21600"/>
              <a:gd name="T2" fmla="*/ 20938 w 20938"/>
              <a:gd name="T3" fmla="*/ 21600 h 21600"/>
            </a:gdLst>
            <a:ahLst/>
            <a:cxnLst/>
            <a:rect l="T0" t="T1" r="T2" b="T3"/>
            <a:pathLst>
              <a:path w="20938" h="21600">
                <a:moveTo>
                  <a:pt x="3" y="21600"/>
                </a:moveTo>
                <a:cubicBezTo>
                  <a:pt x="3" y="21600"/>
                  <a:pt x="-662" y="1705"/>
                  <a:pt x="20938" y="0"/>
                </a:cubicBezTo>
              </a:path>
            </a:pathLst>
          </a:custGeom>
          <a:noFill/>
          <a:ln w="25400">
            <a:solidFill>
              <a:srgbClr val="72141B"/>
            </a:solidFill>
            <a:miter lim="800000"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8279" name="Rectangle 54"/>
          <p:cNvSpPr>
            <a:spLocks/>
          </p:cNvSpPr>
          <p:nvPr/>
        </p:nvSpPr>
        <p:spPr bwMode="auto">
          <a:xfrm>
            <a:off x="4420125" y="4051012"/>
            <a:ext cx="306917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dirty="0">
                <a:solidFill>
                  <a:srgbClr val="72141B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Why not execute immediately?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457200" y="5105400"/>
            <a:ext cx="8391525" cy="1584375"/>
            <a:chOff x="457200" y="5105400"/>
            <a:chExt cx="8391525" cy="1584375"/>
          </a:xfrm>
        </p:grpSpPr>
        <p:sp>
          <p:nvSpPr>
            <p:cNvPr id="112" name="Line 4"/>
            <p:cNvSpPr>
              <a:spLocks noChangeShapeType="1"/>
            </p:cNvSpPr>
            <p:nvPr/>
          </p:nvSpPr>
          <p:spPr bwMode="auto">
            <a:xfrm>
              <a:off x="533400" y="5486400"/>
              <a:ext cx="8077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3" name="Line 5"/>
            <p:cNvSpPr>
              <a:spLocks noChangeShapeType="1"/>
            </p:cNvSpPr>
            <p:nvPr/>
          </p:nvSpPr>
          <p:spPr bwMode="auto">
            <a:xfrm>
              <a:off x="533400" y="6172200"/>
              <a:ext cx="8077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4" name="Line 6"/>
            <p:cNvSpPr>
              <a:spLocks noChangeShapeType="1"/>
            </p:cNvSpPr>
            <p:nvPr/>
          </p:nvSpPr>
          <p:spPr bwMode="auto">
            <a:xfrm>
              <a:off x="533400" y="51054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5" name="Line 7"/>
            <p:cNvSpPr>
              <a:spLocks noChangeShapeType="1"/>
            </p:cNvSpPr>
            <p:nvPr/>
          </p:nvSpPr>
          <p:spPr bwMode="auto">
            <a:xfrm rot="10800000" flipH="1">
              <a:off x="23622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6" name="Line 8"/>
            <p:cNvSpPr>
              <a:spLocks noChangeShapeType="1"/>
            </p:cNvSpPr>
            <p:nvPr/>
          </p:nvSpPr>
          <p:spPr bwMode="auto">
            <a:xfrm rot="10800000" flipH="1">
              <a:off x="41910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7" name="Line 9"/>
            <p:cNvSpPr>
              <a:spLocks noChangeShapeType="1"/>
            </p:cNvSpPr>
            <p:nvPr/>
          </p:nvSpPr>
          <p:spPr bwMode="auto">
            <a:xfrm rot="10800000" flipH="1">
              <a:off x="60198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8" name="Line 10"/>
            <p:cNvSpPr>
              <a:spLocks noChangeShapeType="1"/>
            </p:cNvSpPr>
            <p:nvPr/>
          </p:nvSpPr>
          <p:spPr bwMode="auto">
            <a:xfrm rot="10800000" flipH="1">
              <a:off x="7848600" y="51816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9" name="Rectangle 11"/>
            <p:cNvSpPr>
              <a:spLocks/>
            </p:cNvSpPr>
            <p:nvPr/>
          </p:nvSpPr>
          <p:spPr bwMode="auto">
            <a:xfrm>
              <a:off x="5334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0" name="Rectangle 12"/>
            <p:cNvSpPr>
              <a:spLocks/>
            </p:cNvSpPr>
            <p:nvPr/>
          </p:nvSpPr>
          <p:spPr bwMode="auto">
            <a:xfrm>
              <a:off x="23622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1" name="Rectangle 13"/>
            <p:cNvSpPr>
              <a:spLocks/>
            </p:cNvSpPr>
            <p:nvPr/>
          </p:nvSpPr>
          <p:spPr bwMode="auto">
            <a:xfrm>
              <a:off x="41910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2" name="Rectangle 14"/>
            <p:cNvSpPr>
              <a:spLocks/>
            </p:cNvSpPr>
            <p:nvPr/>
          </p:nvSpPr>
          <p:spPr bwMode="auto">
            <a:xfrm>
              <a:off x="60198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3" name="Rectangle 15"/>
            <p:cNvSpPr>
              <a:spLocks/>
            </p:cNvSpPr>
            <p:nvPr/>
          </p:nvSpPr>
          <p:spPr bwMode="auto">
            <a:xfrm>
              <a:off x="7848600" y="5334000"/>
              <a:ext cx="685800" cy="152400"/>
            </a:xfrm>
            <a:prstGeom prst="rect">
              <a:avLst/>
            </a:prstGeom>
            <a:solidFill>
              <a:srgbClr val="16E1A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4" name="Rectangle 16"/>
            <p:cNvSpPr>
              <a:spLocks/>
            </p:cNvSpPr>
            <p:nvPr/>
          </p:nvSpPr>
          <p:spPr bwMode="auto">
            <a:xfrm>
              <a:off x="7620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5" name="Rectangle 17"/>
            <p:cNvSpPr>
              <a:spLocks/>
            </p:cNvSpPr>
            <p:nvPr/>
          </p:nvSpPr>
          <p:spPr bwMode="auto">
            <a:xfrm>
              <a:off x="32766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6" name="Rectangle 18"/>
            <p:cNvSpPr>
              <a:spLocks/>
            </p:cNvSpPr>
            <p:nvPr/>
          </p:nvSpPr>
          <p:spPr bwMode="auto">
            <a:xfrm>
              <a:off x="43434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7" name="Rectangle 19"/>
            <p:cNvSpPr>
              <a:spLocks/>
            </p:cNvSpPr>
            <p:nvPr/>
          </p:nvSpPr>
          <p:spPr bwMode="auto">
            <a:xfrm>
              <a:off x="6248400" y="6477000"/>
              <a:ext cx="457200" cy="1524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8" name="Rectangle 20"/>
            <p:cNvSpPr>
              <a:spLocks/>
            </p:cNvSpPr>
            <p:nvPr/>
          </p:nvSpPr>
          <p:spPr bwMode="auto">
            <a:xfrm>
              <a:off x="6765925" y="6356350"/>
              <a:ext cx="1542282" cy="3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marL="39688"/>
              <a:r>
                <a:rPr lang="en-US" sz="15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Aperiodic arrivals</a:t>
              </a:r>
            </a:p>
          </p:txBody>
        </p:sp>
        <p:sp>
          <p:nvSpPr>
            <p:cNvPr id="129" name="Line 21"/>
            <p:cNvSpPr>
              <a:spLocks noChangeShapeType="1"/>
            </p:cNvSpPr>
            <p:nvPr/>
          </p:nvSpPr>
          <p:spPr bwMode="auto">
            <a:xfrm rot="10800000" flipH="1">
              <a:off x="5105400" y="5867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0" name="Line 22"/>
            <p:cNvSpPr>
              <a:spLocks noChangeShapeType="1"/>
            </p:cNvSpPr>
            <p:nvPr/>
          </p:nvSpPr>
          <p:spPr bwMode="auto">
            <a:xfrm rot="10800000" flipH="1">
              <a:off x="7391400" y="5867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1" name="Line 23"/>
            <p:cNvSpPr>
              <a:spLocks noChangeShapeType="1"/>
            </p:cNvSpPr>
            <p:nvPr/>
          </p:nvSpPr>
          <p:spPr bwMode="auto">
            <a:xfrm>
              <a:off x="762000" y="6248400"/>
              <a:ext cx="158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2" name="Line 24"/>
            <p:cNvSpPr>
              <a:spLocks noChangeShapeType="1"/>
            </p:cNvSpPr>
            <p:nvPr/>
          </p:nvSpPr>
          <p:spPr bwMode="auto">
            <a:xfrm>
              <a:off x="3276600" y="6248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3" name="Line 25"/>
            <p:cNvSpPr>
              <a:spLocks noChangeShapeType="1"/>
            </p:cNvSpPr>
            <p:nvPr/>
          </p:nvSpPr>
          <p:spPr bwMode="auto">
            <a:xfrm>
              <a:off x="4343400" y="6248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4" name="Line 26"/>
            <p:cNvSpPr>
              <a:spLocks noChangeShapeType="1"/>
            </p:cNvSpPr>
            <p:nvPr/>
          </p:nvSpPr>
          <p:spPr bwMode="auto">
            <a:xfrm>
              <a:off x="6248400" y="6248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5" name="Rectangle 27"/>
            <p:cNvSpPr>
              <a:spLocks/>
            </p:cNvSpPr>
            <p:nvPr/>
          </p:nvSpPr>
          <p:spPr bwMode="auto">
            <a:xfrm>
              <a:off x="12192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6" name="Rectangle 28"/>
            <p:cNvSpPr>
              <a:spLocks/>
            </p:cNvSpPr>
            <p:nvPr/>
          </p:nvSpPr>
          <p:spPr bwMode="auto">
            <a:xfrm>
              <a:off x="51054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7" name="Rectangle 29"/>
            <p:cNvSpPr>
              <a:spLocks/>
            </p:cNvSpPr>
            <p:nvPr/>
          </p:nvSpPr>
          <p:spPr bwMode="auto">
            <a:xfrm>
              <a:off x="55626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8" name="Rectangle 30"/>
            <p:cNvSpPr>
              <a:spLocks/>
            </p:cNvSpPr>
            <p:nvPr/>
          </p:nvSpPr>
          <p:spPr bwMode="auto">
            <a:xfrm>
              <a:off x="7391400" y="6019800"/>
              <a:ext cx="457200" cy="152400"/>
            </a:xfrm>
            <a:prstGeom prst="rect">
              <a:avLst/>
            </a:prstGeom>
            <a:solidFill>
              <a:srgbClr val="2EB4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9" name="Line 31"/>
            <p:cNvSpPr>
              <a:spLocks noChangeShapeType="1"/>
            </p:cNvSpPr>
            <p:nvPr/>
          </p:nvSpPr>
          <p:spPr bwMode="auto">
            <a:xfrm rot="10800000" flipH="1">
              <a:off x="1066800" y="617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0" name="Line 32"/>
            <p:cNvSpPr>
              <a:spLocks noChangeShapeType="1"/>
            </p:cNvSpPr>
            <p:nvPr/>
          </p:nvSpPr>
          <p:spPr bwMode="auto">
            <a:xfrm rot="10800000" flipH="1">
              <a:off x="3505200" y="6096000"/>
              <a:ext cx="1600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1" name="Line 33"/>
            <p:cNvSpPr>
              <a:spLocks noChangeShapeType="1"/>
            </p:cNvSpPr>
            <p:nvPr/>
          </p:nvSpPr>
          <p:spPr bwMode="auto">
            <a:xfrm rot="10800000" flipH="1">
              <a:off x="4572000" y="6172200"/>
              <a:ext cx="1143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2" name="Line 34"/>
            <p:cNvSpPr>
              <a:spLocks noChangeShapeType="1"/>
            </p:cNvSpPr>
            <p:nvPr/>
          </p:nvSpPr>
          <p:spPr bwMode="auto">
            <a:xfrm rot="10800000" flipH="1">
              <a:off x="6477000" y="6096000"/>
              <a:ext cx="914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3" name="Line 35"/>
            <p:cNvSpPr>
              <a:spLocks noChangeShapeType="1"/>
            </p:cNvSpPr>
            <p:nvPr/>
          </p:nvSpPr>
          <p:spPr bwMode="auto">
            <a:xfrm rot="10800000" flipH="1">
              <a:off x="533400" y="5867400"/>
              <a:ext cx="1588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4" name="Line 36"/>
            <p:cNvSpPr>
              <a:spLocks noChangeShapeType="1"/>
            </p:cNvSpPr>
            <p:nvPr/>
          </p:nvSpPr>
          <p:spPr bwMode="auto">
            <a:xfrm flipH="1">
              <a:off x="457200" y="5943600"/>
              <a:ext cx="76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5" name="Line 37"/>
            <p:cNvSpPr>
              <a:spLocks noChangeShapeType="1"/>
            </p:cNvSpPr>
            <p:nvPr/>
          </p:nvSpPr>
          <p:spPr bwMode="auto">
            <a:xfrm flipH="1">
              <a:off x="457200" y="5715000"/>
              <a:ext cx="76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6" name="Line 38"/>
            <p:cNvSpPr>
              <a:spLocks noChangeShapeType="1"/>
            </p:cNvSpPr>
            <p:nvPr/>
          </p:nvSpPr>
          <p:spPr bwMode="auto">
            <a:xfrm>
              <a:off x="533400" y="5715000"/>
              <a:ext cx="685800" cy="1588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7" name="Line 39"/>
            <p:cNvSpPr>
              <a:spLocks noChangeShapeType="1"/>
            </p:cNvSpPr>
            <p:nvPr/>
          </p:nvSpPr>
          <p:spPr bwMode="auto">
            <a:xfrm>
              <a:off x="1219200" y="5715000"/>
              <a:ext cx="457200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8" name="Line 40"/>
            <p:cNvSpPr>
              <a:spLocks noChangeShapeType="1"/>
            </p:cNvSpPr>
            <p:nvPr/>
          </p:nvSpPr>
          <p:spPr bwMode="auto">
            <a:xfrm>
              <a:off x="2819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9" name="Line 41"/>
            <p:cNvSpPr>
              <a:spLocks noChangeShapeType="1"/>
            </p:cNvSpPr>
            <p:nvPr/>
          </p:nvSpPr>
          <p:spPr bwMode="auto">
            <a:xfrm flipV="1">
              <a:off x="2811432" y="5722883"/>
              <a:ext cx="241823" cy="1117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0" name="Line 42"/>
            <p:cNvSpPr>
              <a:spLocks noChangeShapeType="1"/>
            </p:cNvSpPr>
            <p:nvPr/>
          </p:nvSpPr>
          <p:spPr bwMode="auto">
            <a:xfrm>
              <a:off x="3039729" y="5715012"/>
              <a:ext cx="0" cy="456544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1" name="Line 43"/>
            <p:cNvSpPr>
              <a:spLocks noChangeShapeType="1"/>
            </p:cNvSpPr>
            <p:nvPr/>
          </p:nvSpPr>
          <p:spPr bwMode="auto">
            <a:xfrm>
              <a:off x="5105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2" name="Line 44"/>
            <p:cNvSpPr>
              <a:spLocks noChangeShapeType="1"/>
            </p:cNvSpPr>
            <p:nvPr/>
          </p:nvSpPr>
          <p:spPr bwMode="auto">
            <a:xfrm>
              <a:off x="5105400" y="5715000"/>
              <a:ext cx="914400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3" name="Line 45"/>
            <p:cNvSpPr>
              <a:spLocks noChangeShapeType="1"/>
            </p:cNvSpPr>
            <p:nvPr/>
          </p:nvSpPr>
          <p:spPr bwMode="auto">
            <a:xfrm>
              <a:off x="7391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4" name="Line 46"/>
            <p:cNvSpPr>
              <a:spLocks noChangeShapeType="1"/>
            </p:cNvSpPr>
            <p:nvPr/>
          </p:nvSpPr>
          <p:spPr bwMode="auto">
            <a:xfrm>
              <a:off x="7391400" y="5715000"/>
              <a:ext cx="457200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5" name="Line 47"/>
            <p:cNvSpPr>
              <a:spLocks noChangeShapeType="1"/>
            </p:cNvSpPr>
            <p:nvPr/>
          </p:nvSpPr>
          <p:spPr bwMode="auto">
            <a:xfrm>
              <a:off x="2819400" y="6096000"/>
              <a:ext cx="1588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6" name="Rectangle 48"/>
            <p:cNvSpPr>
              <a:spLocks/>
            </p:cNvSpPr>
            <p:nvPr/>
          </p:nvSpPr>
          <p:spPr bwMode="auto">
            <a:xfrm>
              <a:off x="3108325" y="5670550"/>
              <a:ext cx="737766" cy="3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marL="39688"/>
              <a:r>
                <a:rPr lang="en-US" sz="1500" dirty="0">
                  <a:solidFill>
                    <a:srgbClr val="373297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Budget</a:t>
              </a:r>
            </a:p>
          </p:txBody>
        </p:sp>
        <p:sp>
          <p:nvSpPr>
            <p:cNvPr id="157" name="Line 49"/>
            <p:cNvSpPr>
              <a:spLocks noChangeShapeType="1"/>
            </p:cNvSpPr>
            <p:nvPr/>
          </p:nvSpPr>
          <p:spPr bwMode="auto">
            <a:xfrm rot="10800000" flipH="1">
              <a:off x="533400" y="5715000"/>
              <a:ext cx="1588" cy="4572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8" name="Line 50"/>
            <p:cNvSpPr>
              <a:spLocks noChangeShapeType="1"/>
            </p:cNvSpPr>
            <p:nvPr/>
          </p:nvSpPr>
          <p:spPr bwMode="auto">
            <a:xfrm>
              <a:off x="1676400" y="5943600"/>
              <a:ext cx="1588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9" name="Line 51"/>
            <p:cNvSpPr>
              <a:spLocks noChangeShapeType="1"/>
            </p:cNvSpPr>
            <p:nvPr/>
          </p:nvSpPr>
          <p:spPr bwMode="auto">
            <a:xfrm>
              <a:off x="7848600" y="5943600"/>
              <a:ext cx="1588" cy="228600"/>
            </a:xfrm>
            <a:prstGeom prst="line">
              <a:avLst/>
            </a:prstGeom>
            <a:noFill/>
            <a:ln w="38100">
              <a:solidFill>
                <a:srgbClr val="3A31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0" name="Line 52"/>
            <p:cNvSpPr>
              <a:spLocks noChangeShapeType="1"/>
            </p:cNvSpPr>
            <p:nvPr/>
          </p:nvSpPr>
          <p:spPr bwMode="auto">
            <a:xfrm rot="10800000" flipH="1">
              <a:off x="2819400" y="5867400"/>
              <a:ext cx="1588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1" name="Text Box 53"/>
            <p:cNvSpPr txBox="1">
              <a:spLocks noChangeArrowheads="1"/>
            </p:cNvSpPr>
            <p:nvPr/>
          </p:nvSpPr>
          <p:spPr bwMode="auto">
            <a:xfrm>
              <a:off x="8632825" y="646430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r"/>
              <a:fld id="{A17AC524-124E-6C4E-B8D9-1EB7AEBEAE7D}" type="slidenum">
                <a:rPr lang="en-US" sz="90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pPr algn="r"/>
                <a:t>16</a:t>
              </a:fld>
              <a:endParaRPr lang="en-US" sz="9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endParaRPr>
            </a:p>
          </p:txBody>
        </p:sp>
        <p:sp>
          <p:nvSpPr>
            <p:cNvPr id="162" name="Line 21"/>
            <p:cNvSpPr>
              <a:spLocks noChangeShapeType="1"/>
            </p:cNvSpPr>
            <p:nvPr/>
          </p:nvSpPr>
          <p:spPr bwMode="auto">
            <a:xfrm rot="10800000">
              <a:off x="2805995" y="5558074"/>
              <a:ext cx="10472" cy="615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3" name="Line 21"/>
            <p:cNvSpPr>
              <a:spLocks noChangeShapeType="1"/>
            </p:cNvSpPr>
            <p:nvPr/>
          </p:nvSpPr>
          <p:spPr bwMode="auto">
            <a:xfrm rot="10800000">
              <a:off x="5099369" y="5543326"/>
              <a:ext cx="6030" cy="6415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4" name="Line 21"/>
            <p:cNvSpPr>
              <a:spLocks noChangeShapeType="1"/>
            </p:cNvSpPr>
            <p:nvPr/>
          </p:nvSpPr>
          <p:spPr bwMode="auto">
            <a:xfrm rot="10800000">
              <a:off x="7388385" y="5543326"/>
              <a:ext cx="6030" cy="6415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39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Deferrable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66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06400" y="1638300"/>
                <a:ext cx="8497888" cy="4840288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Unlike 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polling server, </a:t>
                </a:r>
                <a:r>
                  <a:rPr lang="en-US" sz="2000" i="1" dirty="0">
                    <a:latin typeface="Calibri" charset="0"/>
                    <a:ea typeface="Calibri" charset="0"/>
                    <a:cs typeface="Calibri" charset="0"/>
                  </a:rPr>
                  <a:t>preserves its budget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if no aperiodic requests are pending upon its invocation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Schedules aperiodic jobs that arrive later during its period until budget exhausted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800" dirty="0">
                    <a:latin typeface="Calibri" charset="0"/>
                    <a:ea typeface="Calibri" charset="0"/>
                    <a:cs typeface="Calibri" charset="0"/>
                  </a:rPr>
                  <a:t>If DS is idle and still has budget when an aperiodic request arrives, DS is removed from waiting queue and is inserted into ready queue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b="1" dirty="0">
                    <a:latin typeface="Calibri" charset="0"/>
                    <a:ea typeface="Calibri" charset="0"/>
                    <a:cs typeface="Calibri" charset="0"/>
                  </a:rPr>
                  <a:t>Replenishment rule: </a:t>
                </a:r>
                <a:r>
                  <a:rPr lang="en-US" sz="20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like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polling server, budget set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at its next arrival</a:t>
                </a:r>
              </a:p>
            </p:txBody>
          </p:sp>
        </mc:Choice>
        <mc:Fallback xmlns="">
          <p:sp>
            <p:nvSpPr>
              <p:cNvPr id="3266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638300"/>
                <a:ext cx="8497888" cy="4840288"/>
              </a:xfrm>
              <a:blipFill rotWithShape="0">
                <a:blip r:embed="rId3"/>
                <a:stretch>
                  <a:fillRect l="-1363" t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17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458" y="5085184"/>
            <a:ext cx="7635231" cy="640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sz="2200" dirty="0">
                <a:latin typeface="Calibri" panose="020F0502020204030204" pitchFamily="34" charset="0"/>
                <a:ea typeface="Futura Medium" charset="0"/>
                <a:cs typeface="Calibri" panose="020F0502020204030204" pitchFamily="34" charset="0"/>
              </a:rPr>
              <a:t>DS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ea typeface="Futura Medium" charset="0"/>
                <a:cs typeface="Calibri" panose="020F0502020204030204" pitchFamily="34" charset="0"/>
              </a:rPr>
              <a:t>cannot </a:t>
            </a:r>
            <a:r>
              <a:rPr lang="en-US" sz="2200" dirty="0">
                <a:latin typeface="Calibri" panose="020F0502020204030204" pitchFamily="34" charset="0"/>
                <a:ea typeface="Futura Medium" charset="0"/>
                <a:cs typeface="Calibri" panose="020F0502020204030204" pitchFamily="34" charset="0"/>
              </a:rPr>
              <a:t>be treated as a periodic task in </a:t>
            </a:r>
            <a:r>
              <a:rPr lang="en-US" sz="2200" dirty="0" err="1">
                <a:latin typeface="Calibri" panose="020F0502020204030204" pitchFamily="34" charset="0"/>
                <a:ea typeface="Futura Medium" charset="0"/>
                <a:cs typeface="Calibri" panose="020F0502020204030204" pitchFamily="34" charset="0"/>
              </a:rPr>
              <a:t>schedulability</a:t>
            </a:r>
            <a:r>
              <a:rPr lang="en-US" sz="2200" dirty="0">
                <a:latin typeface="Calibri" panose="020F0502020204030204" pitchFamily="34" charset="0"/>
                <a:ea typeface="Futura Medium" charset="0"/>
                <a:cs typeface="Calibri" panose="020F0502020204030204" pitchFamily="34" charset="0"/>
              </a:rPr>
              <a:t> analysis. 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sz="2200" dirty="0">
                <a:latin typeface="Calibri" panose="020F0502020204030204" pitchFamily="34" charset="0"/>
                <a:ea typeface="Futura Medium" charset="0"/>
                <a:cs typeface="Calibri" panose="020F050202020403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15784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Deferrable server: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Not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a regular periodic task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18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05" y="1424759"/>
            <a:ext cx="4803495" cy="442212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707904" y="3429000"/>
            <a:ext cx="1152128" cy="422842"/>
          </a:xfrm>
          <a:prstGeom prst="ellipse">
            <a:avLst/>
          </a:prstGeom>
          <a:solidFill>
            <a:srgbClr val="16E1A7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68705" y="3068960"/>
            <a:ext cx="4803495" cy="276165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1570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Deferrable server: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Not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a regular periodic task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19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05" y="1424759"/>
            <a:ext cx="4803495" cy="442212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707904" y="3429000"/>
            <a:ext cx="1152128" cy="422842"/>
          </a:xfrm>
          <a:prstGeom prst="ellipse">
            <a:avLst/>
          </a:prstGeom>
          <a:solidFill>
            <a:srgbClr val="16E1A7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136" y="5830619"/>
            <a:ext cx="741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Invasive nature because it preserves capacity</a:t>
            </a: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Execution might be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deferred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till late in period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not how periodic tasks behave!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Not present in PS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if no period task available then PS suspends itself until next period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985831" y="1814513"/>
            <a:ext cx="1114432" cy="1857375"/>
          </a:xfrm>
          <a:custGeom>
            <a:avLst/>
            <a:gdLst>
              <a:gd name="connsiteX0" fmla="*/ 1100144 w 1114432"/>
              <a:gd name="connsiteY0" fmla="*/ 0 h 1857375"/>
              <a:gd name="connsiteX1" fmla="*/ 7 w 1114432"/>
              <a:gd name="connsiteY1" fmla="*/ 971550 h 1857375"/>
              <a:gd name="connsiteX2" fmla="*/ 1114432 w 1114432"/>
              <a:gd name="connsiteY2" fmla="*/ 1857375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32" h="1857375">
                <a:moveTo>
                  <a:pt x="1100144" y="0"/>
                </a:moveTo>
                <a:cubicBezTo>
                  <a:pt x="548885" y="330994"/>
                  <a:pt x="-2374" y="661988"/>
                  <a:pt x="7" y="971550"/>
                </a:cubicBezTo>
                <a:cubicBezTo>
                  <a:pt x="2388" y="1281112"/>
                  <a:pt x="1114432" y="1857375"/>
                  <a:pt x="1114432" y="1857375"/>
                </a:cubicBezTo>
              </a:path>
            </a:pathLst>
          </a:cu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831195" y="1865554"/>
            <a:ext cx="0" cy="1821802"/>
          </a:xfrm>
          <a:prstGeom prst="line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570072" y="1768533"/>
            <a:ext cx="0" cy="2003982"/>
          </a:xfrm>
          <a:prstGeom prst="line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306366" y="1761189"/>
            <a:ext cx="0" cy="2003982"/>
          </a:xfrm>
          <a:prstGeom prst="line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091229" y="1858209"/>
            <a:ext cx="0" cy="1821802"/>
          </a:xfrm>
          <a:prstGeom prst="line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043749" y="1913294"/>
            <a:ext cx="0" cy="1821802"/>
          </a:xfrm>
          <a:prstGeom prst="line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5656146" y="2792424"/>
            <a:ext cx="2025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Back-to-Back hits </a:t>
            </a:r>
            <a:endParaRPr lang="en-US" sz="20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Arrow Connector 11"/>
          <p:cNvCxnSpPr>
            <a:endCxn id="5" idx="7"/>
          </p:cNvCxnSpPr>
          <p:nvPr/>
        </p:nvCxnSpPr>
        <p:spPr bwMode="auto">
          <a:xfrm flipH="1">
            <a:off x="4691307" y="3038661"/>
            <a:ext cx="1032821" cy="452263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875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14400"/>
            <a:ext cx="76200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4260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Deferrable server: Schedulable utilization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66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1638300"/>
                <a:ext cx="8497888" cy="4840288"/>
              </a:xfrm>
            </p:spPr>
            <p:txBody>
              <a:bodyPr/>
              <a:lstStyle/>
              <a:p>
                <a:pPr eaLnBrk="1" hangingPunct="1">
                  <a:spcBef>
                    <a:spcPts val="400"/>
                  </a:spcBef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In general, extremely complex schedulable utilization expressions and conditions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Example: 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Server is highest priority task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&lt;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 &lt;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 &lt;…&lt;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&lt;2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&gt;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 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1600" i="1" dirty="0">
                        <a:latin typeface="Cambria Math" charset="0"/>
                        <a:ea typeface="Calibri" charset="0"/>
                        <a:cs typeface="Calibri" charset="0"/>
                      </a:rPr>
                      <m:t>=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(implicit-deadline)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rate-monotonic scheduling</a:t>
                </a:r>
              </a:p>
            </p:txBody>
          </p:sp>
        </mc:Choice>
        <mc:Fallback xmlns="">
          <p:sp>
            <p:nvSpPr>
              <p:cNvPr id="3266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1638300"/>
                <a:ext cx="8497888" cy="4840288"/>
              </a:xfrm>
              <a:blipFill>
                <a:blip r:embed="rId2"/>
                <a:stretch>
                  <a:fillRect l="-1194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20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5578842"/>
            <a:ext cx="5510778" cy="7325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09143" y="2132856"/>
            <a:ext cx="4627353" cy="3014186"/>
            <a:chOff x="4409143" y="2132856"/>
            <a:chExt cx="4627353" cy="30141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143" y="2132856"/>
              <a:ext cx="4627353" cy="267563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427624" y="4808488"/>
              <a:ext cx="2590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Worst case conditions for 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 bwMode="auto">
                <a:xfrm>
                  <a:off x="8424900" y="4437112"/>
                  <a:ext cx="360040" cy="24534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24900" y="4437112"/>
                  <a:ext cx="360040" cy="2453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500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 bwMode="auto">
                <a:xfrm>
                  <a:off x="6996351" y="4406900"/>
                  <a:ext cx="792088" cy="305764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𝑠</m:t>
                            </m:r>
                          </m:sub>
                        </m:sSub>
                        <m:r>
                          <a:rPr kumimoji="0" lang="en-US" sz="13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ヒラギノ明朝 ProN W3" charset="-128"/>
                            <a:cs typeface="ヒラギノ明朝 ProN W3" charset="-128"/>
                            <a:sym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96351" y="4406900"/>
                  <a:ext cx="792088" cy="30576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 bwMode="auto">
                <a:xfrm>
                  <a:off x="7956376" y="3573016"/>
                  <a:ext cx="360040" cy="24534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1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56376" y="3573016"/>
                  <a:ext cx="360040" cy="2453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000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 bwMode="auto">
                <a:xfrm>
                  <a:off x="7596336" y="3111652"/>
                  <a:ext cx="360040" cy="24534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1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96336" y="3111652"/>
                  <a:ext cx="360040" cy="2453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317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 bwMode="auto">
                <a:xfrm>
                  <a:off x="8074287" y="3194166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74287" y="3194166"/>
                  <a:ext cx="360040" cy="2120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286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 bwMode="auto">
                <a:xfrm>
                  <a:off x="7727067" y="2733823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27067" y="2733823"/>
                  <a:ext cx="360040" cy="2120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7143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 bwMode="auto">
                <a:xfrm>
                  <a:off x="7392395" y="2289243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392395" y="2289243"/>
                  <a:ext cx="360040" cy="2120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765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 bwMode="auto">
                <a:xfrm>
                  <a:off x="5470899" y="2281388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70899" y="2281388"/>
                  <a:ext cx="360040" cy="2120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429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 bwMode="auto">
                <a:xfrm>
                  <a:off x="5084399" y="2281388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84399" y="2281388"/>
                  <a:ext cx="360040" cy="2120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1429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 bwMode="auto">
                <a:xfrm>
                  <a:off x="5805570" y="2735394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05570" y="2735394"/>
                  <a:ext cx="360040" cy="2120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4286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 bwMode="auto">
                <a:xfrm>
                  <a:off x="6152790" y="3195737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2790" y="3195737"/>
                  <a:ext cx="360040" cy="2120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4286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 bwMode="auto">
                <a:xfrm>
                  <a:off x="7020056" y="4025296"/>
                  <a:ext cx="360040" cy="21205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20056" y="4025296"/>
                  <a:ext cx="360040" cy="2120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429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 bwMode="auto">
                <a:xfrm>
                  <a:off x="7191560" y="2666444"/>
                  <a:ext cx="360040" cy="24534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13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charset="0"/>
                                <a:ea typeface="ヒラギノ明朝 ProN W3" charset="-128"/>
                                <a:cs typeface="ヒラギノ明朝 ProN W3" charset="-128"/>
                                <a:sym typeface="Times New Roman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0" lang="en-US" sz="13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ヒラギノ明朝 ProN W3" charset="-128"/>
                    <a:cs typeface="ヒラギノ明朝 ProN W3" charset="-128"/>
                    <a:sym typeface="Times New Roman" charset="0"/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91560" y="2666444"/>
                  <a:ext cx="360040" cy="24534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2439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Sporadic Server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Fixes the invasive nature of DS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More complex consumption and replenishment rules ensure that a sporadic server with period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and budget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never demands more processor time than a periodic task with the same parameters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Allows server to be treated as a periodic task in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schedulability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analysis!</a:t>
            </a: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21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037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Sporadic Server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Every time the server becomes active, say at </a:t>
            </a:r>
            <a:r>
              <a:rPr lang="en-US" sz="2000" i="1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8000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it sets replenishment time one period into the future, </a:t>
            </a:r>
            <a:r>
              <a:rPr lang="en-US" sz="2000" i="1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8000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i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 + P</a:t>
            </a:r>
            <a:r>
              <a:rPr lang="en-US" sz="2000" i="1" baseline="-28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i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(but does not decide on replenishment amount).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When the server becomes idle, say at </a:t>
            </a:r>
            <a:r>
              <a:rPr lang="en-US" sz="2000" i="1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8000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baseline="-28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set replenishment amount to capacity consumed in </a:t>
            </a: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sz="2000" i="1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8000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i="1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8000" dirty="0" err="1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]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If an aperiodic request arrives when budges is zero, server does </a:t>
            </a:r>
            <a:r>
              <a:rPr lang="en-US" sz="20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not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become active and aperiodic request will have to wait till the next replenishment epoch 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22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9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Sporadic Server: Example</a:t>
            </a:r>
          </a:p>
        </p:txBody>
      </p:sp>
      <p:sp>
        <p:nvSpPr>
          <p:cNvPr id="327684" name="Rectangle 3"/>
          <p:cNvSpPr>
            <a:spLocks/>
          </p:cNvSpPr>
          <p:nvPr/>
        </p:nvSpPr>
        <p:spPr bwMode="auto">
          <a:xfrm>
            <a:off x="421263" y="1749425"/>
            <a:ext cx="20447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Two periodic tasks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: (P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=5, 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=1)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: (P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=15, 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=5)</a:t>
            </a:r>
          </a:p>
          <a:p>
            <a:endParaRPr lang="en-US" sz="16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Sporadic Server</a:t>
            </a:r>
            <a:endParaRPr lang="en-US" sz="16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P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=10, 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=5</a:t>
            </a:r>
          </a:p>
        </p:txBody>
      </p:sp>
      <p:grpSp>
        <p:nvGrpSpPr>
          <p:cNvPr id="327685" name="Group 4"/>
          <p:cNvGrpSpPr>
            <a:grpSpLocks/>
          </p:cNvGrpSpPr>
          <p:nvPr/>
        </p:nvGrpSpPr>
        <p:grpSpPr bwMode="auto">
          <a:xfrm>
            <a:off x="2857500" y="1905000"/>
            <a:ext cx="5715000" cy="190500"/>
            <a:chOff x="0" y="0"/>
            <a:chExt cx="3600" cy="120"/>
          </a:xfrm>
        </p:grpSpPr>
        <p:sp>
          <p:nvSpPr>
            <p:cNvPr id="327932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27933" name="Group 6"/>
            <p:cNvGrpSpPr>
              <a:grpSpLocks/>
            </p:cNvGrpSpPr>
            <p:nvPr/>
          </p:nvGrpSpPr>
          <p:grpSpPr bwMode="auto">
            <a:xfrm>
              <a:off x="0" y="0"/>
              <a:ext cx="3600" cy="120"/>
              <a:chOff x="0" y="0"/>
              <a:chExt cx="3600" cy="120"/>
            </a:xfrm>
          </p:grpSpPr>
          <p:sp>
            <p:nvSpPr>
              <p:cNvPr id="327934" name="Line 7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5" name="Line 8"/>
              <p:cNvSpPr>
                <a:spLocks noChangeShapeType="1"/>
              </p:cNvSpPr>
              <p:nvPr/>
            </p:nvSpPr>
            <p:spPr bwMode="auto">
              <a:xfrm>
                <a:off x="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6" name="Line 9"/>
              <p:cNvSpPr>
                <a:spLocks noChangeShapeType="1"/>
              </p:cNvSpPr>
              <p:nvPr/>
            </p:nvSpPr>
            <p:spPr bwMode="auto">
              <a:xfrm>
                <a:off x="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7" name="Line 10"/>
              <p:cNvSpPr>
                <a:spLocks noChangeShapeType="1"/>
              </p:cNvSpPr>
              <p:nvPr/>
            </p:nvSpPr>
            <p:spPr bwMode="auto">
              <a:xfrm>
                <a:off x="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8" name="Line 11"/>
              <p:cNvSpPr>
                <a:spLocks noChangeShapeType="1"/>
              </p:cNvSpPr>
              <p:nvPr/>
            </p:nvSpPr>
            <p:spPr bwMode="auto">
              <a:xfrm>
                <a:off x="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9" name="Line 12"/>
              <p:cNvSpPr>
                <a:spLocks noChangeShapeType="1"/>
              </p:cNvSpPr>
              <p:nvPr/>
            </p:nvSpPr>
            <p:spPr bwMode="auto">
              <a:xfrm>
                <a:off x="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0" name="Line 13"/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1" name="Line 14"/>
              <p:cNvSpPr>
                <a:spLocks noChangeShapeType="1"/>
              </p:cNvSpPr>
              <p:nvPr/>
            </p:nvSpPr>
            <p:spPr bwMode="auto">
              <a:xfrm>
                <a:off x="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2" name="Line 15"/>
              <p:cNvSpPr>
                <a:spLocks noChangeShapeType="1"/>
              </p:cNvSpPr>
              <p:nvPr/>
            </p:nvSpPr>
            <p:spPr bwMode="auto">
              <a:xfrm>
                <a:off x="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3" name="Line 16"/>
              <p:cNvSpPr>
                <a:spLocks noChangeShapeType="1"/>
              </p:cNvSpPr>
              <p:nvPr/>
            </p:nvSpPr>
            <p:spPr bwMode="auto">
              <a:xfrm>
                <a:off x="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4" name="Line 17"/>
              <p:cNvSpPr>
                <a:spLocks noChangeShapeType="1"/>
              </p:cNvSpPr>
              <p:nvPr/>
            </p:nvSpPr>
            <p:spPr bwMode="auto">
              <a:xfrm>
                <a:off x="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5" name="Line 18"/>
              <p:cNvSpPr>
                <a:spLocks noChangeShapeType="1"/>
              </p:cNvSpPr>
              <p:nvPr/>
            </p:nvSpPr>
            <p:spPr bwMode="auto">
              <a:xfrm>
                <a:off x="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6" name="Line 19"/>
              <p:cNvSpPr>
                <a:spLocks noChangeShapeType="1"/>
              </p:cNvSpPr>
              <p:nvPr/>
            </p:nvSpPr>
            <p:spPr bwMode="auto">
              <a:xfrm>
                <a:off x="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7" name="Line 20"/>
              <p:cNvSpPr>
                <a:spLocks noChangeShapeType="1"/>
              </p:cNvSpPr>
              <p:nvPr/>
            </p:nvSpPr>
            <p:spPr bwMode="auto">
              <a:xfrm>
                <a:off x="1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8" name="Line 21"/>
              <p:cNvSpPr>
                <a:spLocks noChangeShapeType="1"/>
              </p:cNvSpPr>
              <p:nvPr/>
            </p:nvSpPr>
            <p:spPr bwMode="auto">
              <a:xfrm>
                <a:off x="1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49" name="Line 22"/>
              <p:cNvSpPr>
                <a:spLocks noChangeShapeType="1"/>
              </p:cNvSpPr>
              <p:nvPr/>
            </p:nvSpPr>
            <p:spPr bwMode="auto">
              <a:xfrm>
                <a:off x="1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0" name="Line 23"/>
              <p:cNvSpPr>
                <a:spLocks noChangeShapeType="1"/>
              </p:cNvSpPr>
              <p:nvPr/>
            </p:nvSpPr>
            <p:spPr bwMode="auto">
              <a:xfrm>
                <a:off x="1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1" name="Line 24"/>
              <p:cNvSpPr>
                <a:spLocks noChangeShapeType="1"/>
              </p:cNvSpPr>
              <p:nvPr/>
            </p:nvSpPr>
            <p:spPr bwMode="auto">
              <a:xfrm>
                <a:off x="1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2" name="Line 25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3" name="Line 26"/>
              <p:cNvSpPr>
                <a:spLocks noChangeShapeType="1"/>
              </p:cNvSpPr>
              <p:nvPr/>
            </p:nvSpPr>
            <p:spPr bwMode="auto">
              <a:xfrm>
                <a:off x="1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4" name="Line 27"/>
              <p:cNvSpPr>
                <a:spLocks noChangeShapeType="1"/>
              </p:cNvSpPr>
              <p:nvPr/>
            </p:nvSpPr>
            <p:spPr bwMode="auto">
              <a:xfrm>
                <a:off x="1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5" name="Line 28"/>
              <p:cNvSpPr>
                <a:spLocks noChangeShapeType="1"/>
              </p:cNvSpPr>
              <p:nvPr/>
            </p:nvSpPr>
            <p:spPr bwMode="auto">
              <a:xfrm>
                <a:off x="16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6" name="Line 29"/>
              <p:cNvSpPr>
                <a:spLocks noChangeShapeType="1"/>
              </p:cNvSpPr>
              <p:nvPr/>
            </p:nvSpPr>
            <p:spPr bwMode="auto">
              <a:xfrm>
                <a:off x="17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7" name="Line 30"/>
              <p:cNvSpPr>
                <a:spLocks noChangeShapeType="1"/>
              </p:cNvSpPr>
              <p:nvPr/>
            </p:nvSpPr>
            <p:spPr bwMode="auto">
              <a:xfrm>
                <a:off x="18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8" name="Line 31"/>
              <p:cNvSpPr>
                <a:spLocks noChangeShapeType="1"/>
              </p:cNvSpPr>
              <p:nvPr/>
            </p:nvSpPr>
            <p:spPr bwMode="auto">
              <a:xfrm>
                <a:off x="19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59" name="Line 32"/>
              <p:cNvSpPr>
                <a:spLocks noChangeShapeType="1"/>
              </p:cNvSpPr>
              <p:nvPr/>
            </p:nvSpPr>
            <p:spPr bwMode="auto">
              <a:xfrm>
                <a:off x="20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0" name="Line 33"/>
              <p:cNvSpPr>
                <a:spLocks noChangeShapeType="1"/>
              </p:cNvSpPr>
              <p:nvPr/>
            </p:nvSpPr>
            <p:spPr bwMode="auto">
              <a:xfrm>
                <a:off x="20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1" name="Line 34"/>
              <p:cNvSpPr>
                <a:spLocks noChangeShapeType="1"/>
              </p:cNvSpPr>
              <p:nvPr/>
            </p:nvSpPr>
            <p:spPr bwMode="auto">
              <a:xfrm>
                <a:off x="2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2" name="Line 35"/>
              <p:cNvSpPr>
                <a:spLocks noChangeShapeType="1"/>
              </p:cNvSpPr>
              <p:nvPr/>
            </p:nvSpPr>
            <p:spPr bwMode="auto">
              <a:xfrm>
                <a:off x="2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3" name="Line 36"/>
              <p:cNvSpPr>
                <a:spLocks noChangeShapeType="1"/>
              </p:cNvSpPr>
              <p:nvPr/>
            </p:nvSpPr>
            <p:spPr bwMode="auto">
              <a:xfrm>
                <a:off x="2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4" name="Line 37"/>
              <p:cNvSpPr>
                <a:spLocks noChangeShapeType="1"/>
              </p:cNvSpPr>
              <p:nvPr/>
            </p:nvSpPr>
            <p:spPr bwMode="auto">
              <a:xfrm>
                <a:off x="2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5" name="Line 38"/>
              <p:cNvSpPr>
                <a:spLocks noChangeShapeType="1"/>
              </p:cNvSpPr>
              <p:nvPr/>
            </p:nvSpPr>
            <p:spPr bwMode="auto">
              <a:xfrm>
                <a:off x="2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6" name="Line 39"/>
              <p:cNvSpPr>
                <a:spLocks noChangeShapeType="1"/>
              </p:cNvSpPr>
              <p:nvPr/>
            </p:nvSpPr>
            <p:spPr bwMode="auto">
              <a:xfrm>
                <a:off x="2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7" name="Line 40"/>
              <p:cNvSpPr>
                <a:spLocks noChangeShapeType="1"/>
              </p:cNvSpPr>
              <p:nvPr/>
            </p:nvSpPr>
            <p:spPr bwMode="auto">
              <a:xfrm>
                <a:off x="2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8" name="Line 41"/>
              <p:cNvSpPr>
                <a:spLocks noChangeShapeType="1"/>
              </p:cNvSpPr>
              <p:nvPr/>
            </p:nvSpPr>
            <p:spPr bwMode="auto">
              <a:xfrm>
                <a:off x="2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69" name="Line 42"/>
              <p:cNvSpPr>
                <a:spLocks noChangeShapeType="1"/>
              </p:cNvSpPr>
              <p:nvPr/>
            </p:nvSpPr>
            <p:spPr bwMode="auto">
              <a:xfrm>
                <a:off x="2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0" name="Line 43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1" name="Line 44"/>
              <p:cNvSpPr>
                <a:spLocks noChangeShapeType="1"/>
              </p:cNvSpPr>
              <p:nvPr/>
            </p:nvSpPr>
            <p:spPr bwMode="auto">
              <a:xfrm>
                <a:off x="2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2" name="Line 45"/>
              <p:cNvSpPr>
                <a:spLocks noChangeShapeType="1"/>
              </p:cNvSpPr>
              <p:nvPr/>
            </p:nvSpPr>
            <p:spPr bwMode="auto">
              <a:xfrm>
                <a:off x="3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3" name="Line 46"/>
              <p:cNvSpPr>
                <a:spLocks noChangeShapeType="1"/>
              </p:cNvSpPr>
              <p:nvPr/>
            </p:nvSpPr>
            <p:spPr bwMode="auto">
              <a:xfrm>
                <a:off x="3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4" name="Line 47"/>
              <p:cNvSpPr>
                <a:spLocks noChangeShapeType="1"/>
              </p:cNvSpPr>
              <p:nvPr/>
            </p:nvSpPr>
            <p:spPr bwMode="auto">
              <a:xfrm>
                <a:off x="3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5" name="Line 48"/>
              <p:cNvSpPr>
                <a:spLocks noChangeShapeType="1"/>
              </p:cNvSpPr>
              <p:nvPr/>
            </p:nvSpPr>
            <p:spPr bwMode="auto">
              <a:xfrm>
                <a:off x="3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6" name="Line 49"/>
              <p:cNvSpPr>
                <a:spLocks noChangeShapeType="1"/>
              </p:cNvSpPr>
              <p:nvPr/>
            </p:nvSpPr>
            <p:spPr bwMode="auto">
              <a:xfrm>
                <a:off x="3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7" name="Line 50"/>
              <p:cNvSpPr>
                <a:spLocks noChangeShapeType="1"/>
              </p:cNvSpPr>
              <p:nvPr/>
            </p:nvSpPr>
            <p:spPr bwMode="auto">
              <a:xfrm>
                <a:off x="3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8" name="Line 51"/>
              <p:cNvSpPr>
                <a:spLocks noChangeShapeType="1"/>
              </p:cNvSpPr>
              <p:nvPr/>
            </p:nvSpPr>
            <p:spPr bwMode="auto">
              <a:xfrm>
                <a:off x="3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79" name="Line 52"/>
              <p:cNvSpPr>
                <a:spLocks noChangeShapeType="1"/>
              </p:cNvSpPr>
              <p:nvPr/>
            </p:nvSpPr>
            <p:spPr bwMode="auto">
              <a:xfrm>
                <a:off x="3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327686" name="Group 53"/>
          <p:cNvGrpSpPr>
            <a:grpSpLocks/>
          </p:cNvGrpSpPr>
          <p:nvPr/>
        </p:nvGrpSpPr>
        <p:grpSpPr bwMode="auto">
          <a:xfrm>
            <a:off x="2857500" y="2857500"/>
            <a:ext cx="5715000" cy="190500"/>
            <a:chOff x="0" y="0"/>
            <a:chExt cx="3600" cy="120"/>
          </a:xfrm>
        </p:grpSpPr>
        <p:sp>
          <p:nvSpPr>
            <p:cNvPr id="327884" name="Line 5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27885" name="Group 55"/>
            <p:cNvGrpSpPr>
              <a:grpSpLocks/>
            </p:cNvGrpSpPr>
            <p:nvPr/>
          </p:nvGrpSpPr>
          <p:grpSpPr bwMode="auto">
            <a:xfrm>
              <a:off x="0" y="0"/>
              <a:ext cx="3600" cy="120"/>
              <a:chOff x="0" y="0"/>
              <a:chExt cx="3600" cy="120"/>
            </a:xfrm>
          </p:grpSpPr>
          <p:sp>
            <p:nvSpPr>
              <p:cNvPr id="327886" name="Line 56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7" name="Line 57"/>
              <p:cNvSpPr>
                <a:spLocks noChangeShapeType="1"/>
              </p:cNvSpPr>
              <p:nvPr/>
            </p:nvSpPr>
            <p:spPr bwMode="auto">
              <a:xfrm>
                <a:off x="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8" name="Line 58"/>
              <p:cNvSpPr>
                <a:spLocks noChangeShapeType="1"/>
              </p:cNvSpPr>
              <p:nvPr/>
            </p:nvSpPr>
            <p:spPr bwMode="auto">
              <a:xfrm>
                <a:off x="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9" name="Line 59"/>
              <p:cNvSpPr>
                <a:spLocks noChangeShapeType="1"/>
              </p:cNvSpPr>
              <p:nvPr/>
            </p:nvSpPr>
            <p:spPr bwMode="auto">
              <a:xfrm>
                <a:off x="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0" name="Line 60"/>
              <p:cNvSpPr>
                <a:spLocks noChangeShapeType="1"/>
              </p:cNvSpPr>
              <p:nvPr/>
            </p:nvSpPr>
            <p:spPr bwMode="auto">
              <a:xfrm>
                <a:off x="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1" name="Line 61"/>
              <p:cNvSpPr>
                <a:spLocks noChangeShapeType="1"/>
              </p:cNvSpPr>
              <p:nvPr/>
            </p:nvSpPr>
            <p:spPr bwMode="auto">
              <a:xfrm>
                <a:off x="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2" name="Line 62"/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3" name="Line 63"/>
              <p:cNvSpPr>
                <a:spLocks noChangeShapeType="1"/>
              </p:cNvSpPr>
              <p:nvPr/>
            </p:nvSpPr>
            <p:spPr bwMode="auto">
              <a:xfrm>
                <a:off x="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4" name="Line 64"/>
              <p:cNvSpPr>
                <a:spLocks noChangeShapeType="1"/>
              </p:cNvSpPr>
              <p:nvPr/>
            </p:nvSpPr>
            <p:spPr bwMode="auto">
              <a:xfrm>
                <a:off x="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5" name="Line 65"/>
              <p:cNvSpPr>
                <a:spLocks noChangeShapeType="1"/>
              </p:cNvSpPr>
              <p:nvPr/>
            </p:nvSpPr>
            <p:spPr bwMode="auto">
              <a:xfrm>
                <a:off x="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6" name="Line 66"/>
              <p:cNvSpPr>
                <a:spLocks noChangeShapeType="1"/>
              </p:cNvSpPr>
              <p:nvPr/>
            </p:nvSpPr>
            <p:spPr bwMode="auto">
              <a:xfrm>
                <a:off x="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7" name="Line 67"/>
              <p:cNvSpPr>
                <a:spLocks noChangeShapeType="1"/>
              </p:cNvSpPr>
              <p:nvPr/>
            </p:nvSpPr>
            <p:spPr bwMode="auto">
              <a:xfrm>
                <a:off x="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8" name="Line 68"/>
              <p:cNvSpPr>
                <a:spLocks noChangeShapeType="1"/>
              </p:cNvSpPr>
              <p:nvPr/>
            </p:nvSpPr>
            <p:spPr bwMode="auto">
              <a:xfrm>
                <a:off x="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99" name="Line 69"/>
              <p:cNvSpPr>
                <a:spLocks noChangeShapeType="1"/>
              </p:cNvSpPr>
              <p:nvPr/>
            </p:nvSpPr>
            <p:spPr bwMode="auto">
              <a:xfrm>
                <a:off x="1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0" name="Line 70"/>
              <p:cNvSpPr>
                <a:spLocks noChangeShapeType="1"/>
              </p:cNvSpPr>
              <p:nvPr/>
            </p:nvSpPr>
            <p:spPr bwMode="auto">
              <a:xfrm>
                <a:off x="1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1" name="Line 71"/>
              <p:cNvSpPr>
                <a:spLocks noChangeShapeType="1"/>
              </p:cNvSpPr>
              <p:nvPr/>
            </p:nvSpPr>
            <p:spPr bwMode="auto">
              <a:xfrm>
                <a:off x="1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2" name="Line 72"/>
              <p:cNvSpPr>
                <a:spLocks noChangeShapeType="1"/>
              </p:cNvSpPr>
              <p:nvPr/>
            </p:nvSpPr>
            <p:spPr bwMode="auto">
              <a:xfrm>
                <a:off x="1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3" name="Line 73"/>
              <p:cNvSpPr>
                <a:spLocks noChangeShapeType="1"/>
              </p:cNvSpPr>
              <p:nvPr/>
            </p:nvSpPr>
            <p:spPr bwMode="auto">
              <a:xfrm>
                <a:off x="1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4" name="Line 74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5" name="Line 75"/>
              <p:cNvSpPr>
                <a:spLocks noChangeShapeType="1"/>
              </p:cNvSpPr>
              <p:nvPr/>
            </p:nvSpPr>
            <p:spPr bwMode="auto">
              <a:xfrm>
                <a:off x="1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6" name="Line 76"/>
              <p:cNvSpPr>
                <a:spLocks noChangeShapeType="1"/>
              </p:cNvSpPr>
              <p:nvPr/>
            </p:nvSpPr>
            <p:spPr bwMode="auto">
              <a:xfrm>
                <a:off x="1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7" name="Line 77"/>
              <p:cNvSpPr>
                <a:spLocks noChangeShapeType="1"/>
              </p:cNvSpPr>
              <p:nvPr/>
            </p:nvSpPr>
            <p:spPr bwMode="auto">
              <a:xfrm>
                <a:off x="16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8" name="Line 78"/>
              <p:cNvSpPr>
                <a:spLocks noChangeShapeType="1"/>
              </p:cNvSpPr>
              <p:nvPr/>
            </p:nvSpPr>
            <p:spPr bwMode="auto">
              <a:xfrm>
                <a:off x="17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09" name="Line 79"/>
              <p:cNvSpPr>
                <a:spLocks noChangeShapeType="1"/>
              </p:cNvSpPr>
              <p:nvPr/>
            </p:nvSpPr>
            <p:spPr bwMode="auto">
              <a:xfrm>
                <a:off x="18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0" name="Line 80"/>
              <p:cNvSpPr>
                <a:spLocks noChangeShapeType="1"/>
              </p:cNvSpPr>
              <p:nvPr/>
            </p:nvSpPr>
            <p:spPr bwMode="auto">
              <a:xfrm>
                <a:off x="19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1" name="Line 81"/>
              <p:cNvSpPr>
                <a:spLocks noChangeShapeType="1"/>
              </p:cNvSpPr>
              <p:nvPr/>
            </p:nvSpPr>
            <p:spPr bwMode="auto">
              <a:xfrm>
                <a:off x="20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2" name="Line 82"/>
              <p:cNvSpPr>
                <a:spLocks noChangeShapeType="1"/>
              </p:cNvSpPr>
              <p:nvPr/>
            </p:nvSpPr>
            <p:spPr bwMode="auto">
              <a:xfrm>
                <a:off x="20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3" name="Line 83"/>
              <p:cNvSpPr>
                <a:spLocks noChangeShapeType="1"/>
              </p:cNvSpPr>
              <p:nvPr/>
            </p:nvSpPr>
            <p:spPr bwMode="auto">
              <a:xfrm>
                <a:off x="2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4" name="Line 84"/>
              <p:cNvSpPr>
                <a:spLocks noChangeShapeType="1"/>
              </p:cNvSpPr>
              <p:nvPr/>
            </p:nvSpPr>
            <p:spPr bwMode="auto">
              <a:xfrm>
                <a:off x="2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5" name="Line 85"/>
              <p:cNvSpPr>
                <a:spLocks noChangeShapeType="1"/>
              </p:cNvSpPr>
              <p:nvPr/>
            </p:nvSpPr>
            <p:spPr bwMode="auto">
              <a:xfrm>
                <a:off x="2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6" name="Line 86"/>
              <p:cNvSpPr>
                <a:spLocks noChangeShapeType="1"/>
              </p:cNvSpPr>
              <p:nvPr/>
            </p:nvSpPr>
            <p:spPr bwMode="auto">
              <a:xfrm>
                <a:off x="2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7" name="Line 87"/>
              <p:cNvSpPr>
                <a:spLocks noChangeShapeType="1"/>
              </p:cNvSpPr>
              <p:nvPr/>
            </p:nvSpPr>
            <p:spPr bwMode="auto">
              <a:xfrm>
                <a:off x="2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8" name="Line 88"/>
              <p:cNvSpPr>
                <a:spLocks noChangeShapeType="1"/>
              </p:cNvSpPr>
              <p:nvPr/>
            </p:nvSpPr>
            <p:spPr bwMode="auto">
              <a:xfrm>
                <a:off x="2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19" name="Line 89"/>
              <p:cNvSpPr>
                <a:spLocks noChangeShapeType="1"/>
              </p:cNvSpPr>
              <p:nvPr/>
            </p:nvSpPr>
            <p:spPr bwMode="auto">
              <a:xfrm>
                <a:off x="2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0" name="Line 90"/>
              <p:cNvSpPr>
                <a:spLocks noChangeShapeType="1"/>
              </p:cNvSpPr>
              <p:nvPr/>
            </p:nvSpPr>
            <p:spPr bwMode="auto">
              <a:xfrm>
                <a:off x="2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1" name="Line 91"/>
              <p:cNvSpPr>
                <a:spLocks noChangeShapeType="1"/>
              </p:cNvSpPr>
              <p:nvPr/>
            </p:nvSpPr>
            <p:spPr bwMode="auto">
              <a:xfrm>
                <a:off x="2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2" name="Line 9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3" name="Line 93"/>
              <p:cNvSpPr>
                <a:spLocks noChangeShapeType="1"/>
              </p:cNvSpPr>
              <p:nvPr/>
            </p:nvSpPr>
            <p:spPr bwMode="auto">
              <a:xfrm>
                <a:off x="2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4" name="Line 94"/>
              <p:cNvSpPr>
                <a:spLocks noChangeShapeType="1"/>
              </p:cNvSpPr>
              <p:nvPr/>
            </p:nvSpPr>
            <p:spPr bwMode="auto">
              <a:xfrm>
                <a:off x="3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5" name="Line 95"/>
              <p:cNvSpPr>
                <a:spLocks noChangeShapeType="1"/>
              </p:cNvSpPr>
              <p:nvPr/>
            </p:nvSpPr>
            <p:spPr bwMode="auto">
              <a:xfrm>
                <a:off x="3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6" name="Line 96"/>
              <p:cNvSpPr>
                <a:spLocks noChangeShapeType="1"/>
              </p:cNvSpPr>
              <p:nvPr/>
            </p:nvSpPr>
            <p:spPr bwMode="auto">
              <a:xfrm>
                <a:off x="3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7" name="Line 97"/>
              <p:cNvSpPr>
                <a:spLocks noChangeShapeType="1"/>
              </p:cNvSpPr>
              <p:nvPr/>
            </p:nvSpPr>
            <p:spPr bwMode="auto">
              <a:xfrm>
                <a:off x="3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8" name="Line 98"/>
              <p:cNvSpPr>
                <a:spLocks noChangeShapeType="1"/>
              </p:cNvSpPr>
              <p:nvPr/>
            </p:nvSpPr>
            <p:spPr bwMode="auto">
              <a:xfrm>
                <a:off x="3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29" name="Line 99"/>
              <p:cNvSpPr>
                <a:spLocks noChangeShapeType="1"/>
              </p:cNvSpPr>
              <p:nvPr/>
            </p:nvSpPr>
            <p:spPr bwMode="auto">
              <a:xfrm>
                <a:off x="3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0" name="Line 100"/>
              <p:cNvSpPr>
                <a:spLocks noChangeShapeType="1"/>
              </p:cNvSpPr>
              <p:nvPr/>
            </p:nvSpPr>
            <p:spPr bwMode="auto">
              <a:xfrm>
                <a:off x="3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931" name="Line 101"/>
              <p:cNvSpPr>
                <a:spLocks noChangeShapeType="1"/>
              </p:cNvSpPr>
              <p:nvPr/>
            </p:nvSpPr>
            <p:spPr bwMode="auto">
              <a:xfrm>
                <a:off x="3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327687" name="Group 102"/>
          <p:cNvGrpSpPr>
            <a:grpSpLocks/>
          </p:cNvGrpSpPr>
          <p:nvPr/>
        </p:nvGrpSpPr>
        <p:grpSpPr bwMode="auto">
          <a:xfrm>
            <a:off x="2857500" y="3789361"/>
            <a:ext cx="5715000" cy="296863"/>
            <a:chOff x="0" y="-13"/>
            <a:chExt cx="3600" cy="187"/>
          </a:xfrm>
        </p:grpSpPr>
        <p:sp>
          <p:nvSpPr>
            <p:cNvPr id="327836" name="Line 103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27837" name="Group 104"/>
            <p:cNvGrpSpPr>
              <a:grpSpLocks/>
            </p:cNvGrpSpPr>
            <p:nvPr/>
          </p:nvGrpSpPr>
          <p:grpSpPr bwMode="auto">
            <a:xfrm>
              <a:off x="0" y="-13"/>
              <a:ext cx="3600" cy="187"/>
              <a:chOff x="0" y="-13"/>
              <a:chExt cx="3600" cy="187"/>
            </a:xfrm>
          </p:grpSpPr>
          <p:sp>
            <p:nvSpPr>
              <p:cNvPr id="327838" name="Line 10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9" name="Line 106"/>
              <p:cNvSpPr>
                <a:spLocks noChangeShapeType="1"/>
              </p:cNvSpPr>
              <p:nvPr/>
            </p:nvSpPr>
            <p:spPr bwMode="auto">
              <a:xfrm>
                <a:off x="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0" name="Line 107"/>
              <p:cNvSpPr>
                <a:spLocks noChangeShapeType="1"/>
              </p:cNvSpPr>
              <p:nvPr/>
            </p:nvSpPr>
            <p:spPr bwMode="auto">
              <a:xfrm>
                <a:off x="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1" name="Line 108"/>
              <p:cNvSpPr>
                <a:spLocks noChangeShapeType="1"/>
              </p:cNvSpPr>
              <p:nvPr/>
            </p:nvSpPr>
            <p:spPr bwMode="auto">
              <a:xfrm>
                <a:off x="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2" name="Line 109"/>
              <p:cNvSpPr>
                <a:spLocks noChangeShapeType="1"/>
              </p:cNvSpPr>
              <p:nvPr/>
            </p:nvSpPr>
            <p:spPr bwMode="auto">
              <a:xfrm>
                <a:off x="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3" name="Line 110"/>
              <p:cNvSpPr>
                <a:spLocks noChangeShapeType="1"/>
              </p:cNvSpPr>
              <p:nvPr/>
            </p:nvSpPr>
            <p:spPr bwMode="auto">
              <a:xfrm>
                <a:off x="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4" name="Line 111"/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5" name="Line 112"/>
              <p:cNvSpPr>
                <a:spLocks noChangeShapeType="1"/>
              </p:cNvSpPr>
              <p:nvPr/>
            </p:nvSpPr>
            <p:spPr bwMode="auto">
              <a:xfrm>
                <a:off x="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6" name="Line 113"/>
              <p:cNvSpPr>
                <a:spLocks noChangeShapeType="1"/>
              </p:cNvSpPr>
              <p:nvPr/>
            </p:nvSpPr>
            <p:spPr bwMode="auto">
              <a:xfrm>
                <a:off x="640" y="-13"/>
                <a:ext cx="0" cy="1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7" name="Line 114"/>
              <p:cNvSpPr>
                <a:spLocks noChangeShapeType="1"/>
              </p:cNvSpPr>
              <p:nvPr/>
            </p:nvSpPr>
            <p:spPr bwMode="auto">
              <a:xfrm>
                <a:off x="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8" name="Line 115"/>
              <p:cNvSpPr>
                <a:spLocks noChangeShapeType="1"/>
              </p:cNvSpPr>
              <p:nvPr/>
            </p:nvSpPr>
            <p:spPr bwMode="auto">
              <a:xfrm>
                <a:off x="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49" name="Line 116"/>
              <p:cNvSpPr>
                <a:spLocks noChangeShapeType="1"/>
              </p:cNvSpPr>
              <p:nvPr/>
            </p:nvSpPr>
            <p:spPr bwMode="auto">
              <a:xfrm>
                <a:off x="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0" name="Line 117"/>
              <p:cNvSpPr>
                <a:spLocks noChangeShapeType="1"/>
              </p:cNvSpPr>
              <p:nvPr/>
            </p:nvSpPr>
            <p:spPr bwMode="auto">
              <a:xfrm>
                <a:off x="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1" name="Line 118"/>
              <p:cNvSpPr>
                <a:spLocks noChangeShapeType="1"/>
              </p:cNvSpPr>
              <p:nvPr/>
            </p:nvSpPr>
            <p:spPr bwMode="auto">
              <a:xfrm>
                <a:off x="1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2" name="Line 119"/>
              <p:cNvSpPr>
                <a:spLocks noChangeShapeType="1"/>
              </p:cNvSpPr>
              <p:nvPr/>
            </p:nvSpPr>
            <p:spPr bwMode="auto">
              <a:xfrm>
                <a:off x="1120" y="-13"/>
                <a:ext cx="0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3" name="Line 120"/>
              <p:cNvSpPr>
                <a:spLocks noChangeShapeType="1"/>
              </p:cNvSpPr>
              <p:nvPr/>
            </p:nvSpPr>
            <p:spPr bwMode="auto">
              <a:xfrm>
                <a:off x="1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4" name="Line 121"/>
              <p:cNvSpPr>
                <a:spLocks noChangeShapeType="1"/>
              </p:cNvSpPr>
              <p:nvPr/>
            </p:nvSpPr>
            <p:spPr bwMode="auto">
              <a:xfrm>
                <a:off x="1276" y="-13"/>
                <a:ext cx="0" cy="1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5" name="Line 122"/>
              <p:cNvSpPr>
                <a:spLocks noChangeShapeType="1"/>
              </p:cNvSpPr>
              <p:nvPr/>
            </p:nvSpPr>
            <p:spPr bwMode="auto">
              <a:xfrm>
                <a:off x="1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6" name="Line 123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7" name="Line 124"/>
              <p:cNvSpPr>
                <a:spLocks noChangeShapeType="1"/>
              </p:cNvSpPr>
              <p:nvPr/>
            </p:nvSpPr>
            <p:spPr bwMode="auto">
              <a:xfrm>
                <a:off x="1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8" name="Line 125"/>
              <p:cNvSpPr>
                <a:spLocks noChangeShapeType="1"/>
              </p:cNvSpPr>
              <p:nvPr/>
            </p:nvSpPr>
            <p:spPr bwMode="auto">
              <a:xfrm>
                <a:off x="1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59" name="Line 126"/>
              <p:cNvSpPr>
                <a:spLocks noChangeShapeType="1"/>
              </p:cNvSpPr>
              <p:nvPr/>
            </p:nvSpPr>
            <p:spPr bwMode="auto">
              <a:xfrm>
                <a:off x="16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0" name="Line 127"/>
              <p:cNvSpPr>
                <a:spLocks noChangeShapeType="1"/>
              </p:cNvSpPr>
              <p:nvPr/>
            </p:nvSpPr>
            <p:spPr bwMode="auto">
              <a:xfrm>
                <a:off x="17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1" name="Line 128"/>
              <p:cNvSpPr>
                <a:spLocks noChangeShapeType="1"/>
              </p:cNvSpPr>
              <p:nvPr/>
            </p:nvSpPr>
            <p:spPr bwMode="auto">
              <a:xfrm>
                <a:off x="18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2" name="Line 129"/>
              <p:cNvSpPr>
                <a:spLocks noChangeShapeType="1"/>
              </p:cNvSpPr>
              <p:nvPr/>
            </p:nvSpPr>
            <p:spPr bwMode="auto">
              <a:xfrm>
                <a:off x="19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3" name="Line 130"/>
              <p:cNvSpPr>
                <a:spLocks noChangeShapeType="1"/>
              </p:cNvSpPr>
              <p:nvPr/>
            </p:nvSpPr>
            <p:spPr bwMode="auto">
              <a:xfrm>
                <a:off x="20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4" name="Line 131"/>
              <p:cNvSpPr>
                <a:spLocks noChangeShapeType="1"/>
              </p:cNvSpPr>
              <p:nvPr/>
            </p:nvSpPr>
            <p:spPr bwMode="auto">
              <a:xfrm>
                <a:off x="20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5" name="Line 132"/>
              <p:cNvSpPr>
                <a:spLocks noChangeShapeType="1"/>
              </p:cNvSpPr>
              <p:nvPr/>
            </p:nvSpPr>
            <p:spPr bwMode="auto">
              <a:xfrm>
                <a:off x="2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6" name="Line 133"/>
              <p:cNvSpPr>
                <a:spLocks noChangeShapeType="1"/>
              </p:cNvSpPr>
              <p:nvPr/>
            </p:nvSpPr>
            <p:spPr bwMode="auto">
              <a:xfrm>
                <a:off x="2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7" name="Line 134"/>
              <p:cNvSpPr>
                <a:spLocks noChangeShapeType="1"/>
              </p:cNvSpPr>
              <p:nvPr/>
            </p:nvSpPr>
            <p:spPr bwMode="auto">
              <a:xfrm>
                <a:off x="2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8" name="Line 135"/>
              <p:cNvSpPr>
                <a:spLocks noChangeShapeType="1"/>
              </p:cNvSpPr>
              <p:nvPr/>
            </p:nvSpPr>
            <p:spPr bwMode="auto">
              <a:xfrm>
                <a:off x="2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69" name="Line 136"/>
              <p:cNvSpPr>
                <a:spLocks noChangeShapeType="1"/>
              </p:cNvSpPr>
              <p:nvPr/>
            </p:nvSpPr>
            <p:spPr bwMode="auto">
              <a:xfrm>
                <a:off x="2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0" name="Line 137"/>
              <p:cNvSpPr>
                <a:spLocks noChangeShapeType="1"/>
              </p:cNvSpPr>
              <p:nvPr/>
            </p:nvSpPr>
            <p:spPr bwMode="auto">
              <a:xfrm>
                <a:off x="2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1" name="Line 138"/>
              <p:cNvSpPr>
                <a:spLocks noChangeShapeType="1"/>
              </p:cNvSpPr>
              <p:nvPr/>
            </p:nvSpPr>
            <p:spPr bwMode="auto">
              <a:xfrm>
                <a:off x="2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2" name="Line 139"/>
              <p:cNvSpPr>
                <a:spLocks noChangeShapeType="1"/>
              </p:cNvSpPr>
              <p:nvPr/>
            </p:nvSpPr>
            <p:spPr bwMode="auto">
              <a:xfrm>
                <a:off x="2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3" name="Line 140"/>
              <p:cNvSpPr>
                <a:spLocks noChangeShapeType="1"/>
              </p:cNvSpPr>
              <p:nvPr/>
            </p:nvSpPr>
            <p:spPr bwMode="auto">
              <a:xfrm>
                <a:off x="2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4" name="Line 141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5" name="Line 142"/>
              <p:cNvSpPr>
                <a:spLocks noChangeShapeType="1"/>
              </p:cNvSpPr>
              <p:nvPr/>
            </p:nvSpPr>
            <p:spPr bwMode="auto">
              <a:xfrm>
                <a:off x="2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6" name="Line 143"/>
              <p:cNvSpPr>
                <a:spLocks noChangeShapeType="1"/>
              </p:cNvSpPr>
              <p:nvPr/>
            </p:nvSpPr>
            <p:spPr bwMode="auto">
              <a:xfrm>
                <a:off x="3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7" name="Line 144"/>
              <p:cNvSpPr>
                <a:spLocks noChangeShapeType="1"/>
              </p:cNvSpPr>
              <p:nvPr/>
            </p:nvSpPr>
            <p:spPr bwMode="auto">
              <a:xfrm>
                <a:off x="3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8" name="Line 145"/>
              <p:cNvSpPr>
                <a:spLocks noChangeShapeType="1"/>
              </p:cNvSpPr>
              <p:nvPr/>
            </p:nvSpPr>
            <p:spPr bwMode="auto">
              <a:xfrm>
                <a:off x="3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79" name="Line 146"/>
              <p:cNvSpPr>
                <a:spLocks noChangeShapeType="1"/>
              </p:cNvSpPr>
              <p:nvPr/>
            </p:nvSpPr>
            <p:spPr bwMode="auto">
              <a:xfrm>
                <a:off x="3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0" name="Line 147"/>
              <p:cNvSpPr>
                <a:spLocks noChangeShapeType="1"/>
              </p:cNvSpPr>
              <p:nvPr/>
            </p:nvSpPr>
            <p:spPr bwMode="auto">
              <a:xfrm>
                <a:off x="3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1" name="Line 148"/>
              <p:cNvSpPr>
                <a:spLocks noChangeShapeType="1"/>
              </p:cNvSpPr>
              <p:nvPr/>
            </p:nvSpPr>
            <p:spPr bwMode="auto">
              <a:xfrm>
                <a:off x="3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2" name="Line 149"/>
              <p:cNvSpPr>
                <a:spLocks noChangeShapeType="1"/>
              </p:cNvSpPr>
              <p:nvPr/>
            </p:nvSpPr>
            <p:spPr bwMode="auto">
              <a:xfrm>
                <a:off x="3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83" name="Line 150"/>
              <p:cNvSpPr>
                <a:spLocks noChangeShapeType="1"/>
              </p:cNvSpPr>
              <p:nvPr/>
            </p:nvSpPr>
            <p:spPr bwMode="auto">
              <a:xfrm>
                <a:off x="3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327688" name="Group 151"/>
          <p:cNvGrpSpPr>
            <a:grpSpLocks/>
          </p:cNvGrpSpPr>
          <p:nvPr/>
        </p:nvGrpSpPr>
        <p:grpSpPr bwMode="auto">
          <a:xfrm>
            <a:off x="2857500" y="4762500"/>
            <a:ext cx="5715000" cy="190500"/>
            <a:chOff x="0" y="0"/>
            <a:chExt cx="3600" cy="120"/>
          </a:xfrm>
        </p:grpSpPr>
        <p:sp>
          <p:nvSpPr>
            <p:cNvPr id="327788" name="Line 15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27789" name="Group 153"/>
            <p:cNvGrpSpPr>
              <a:grpSpLocks/>
            </p:cNvGrpSpPr>
            <p:nvPr/>
          </p:nvGrpSpPr>
          <p:grpSpPr bwMode="auto">
            <a:xfrm>
              <a:off x="0" y="0"/>
              <a:ext cx="3600" cy="120"/>
              <a:chOff x="0" y="0"/>
              <a:chExt cx="3600" cy="120"/>
            </a:xfrm>
          </p:grpSpPr>
          <p:sp>
            <p:nvSpPr>
              <p:cNvPr id="327790" name="Line 154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1" name="Line 155"/>
              <p:cNvSpPr>
                <a:spLocks noChangeShapeType="1"/>
              </p:cNvSpPr>
              <p:nvPr/>
            </p:nvSpPr>
            <p:spPr bwMode="auto">
              <a:xfrm>
                <a:off x="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2" name="Line 156"/>
              <p:cNvSpPr>
                <a:spLocks noChangeShapeType="1"/>
              </p:cNvSpPr>
              <p:nvPr/>
            </p:nvSpPr>
            <p:spPr bwMode="auto">
              <a:xfrm>
                <a:off x="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3" name="Line 157"/>
              <p:cNvSpPr>
                <a:spLocks noChangeShapeType="1"/>
              </p:cNvSpPr>
              <p:nvPr/>
            </p:nvSpPr>
            <p:spPr bwMode="auto">
              <a:xfrm>
                <a:off x="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4" name="Line 158"/>
              <p:cNvSpPr>
                <a:spLocks noChangeShapeType="1"/>
              </p:cNvSpPr>
              <p:nvPr/>
            </p:nvSpPr>
            <p:spPr bwMode="auto">
              <a:xfrm>
                <a:off x="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5" name="Line 159"/>
              <p:cNvSpPr>
                <a:spLocks noChangeShapeType="1"/>
              </p:cNvSpPr>
              <p:nvPr/>
            </p:nvSpPr>
            <p:spPr bwMode="auto">
              <a:xfrm>
                <a:off x="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6" name="Line 160"/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7" name="Line 161"/>
              <p:cNvSpPr>
                <a:spLocks noChangeShapeType="1"/>
              </p:cNvSpPr>
              <p:nvPr/>
            </p:nvSpPr>
            <p:spPr bwMode="auto">
              <a:xfrm>
                <a:off x="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8" name="Line 162"/>
              <p:cNvSpPr>
                <a:spLocks noChangeShapeType="1"/>
              </p:cNvSpPr>
              <p:nvPr/>
            </p:nvSpPr>
            <p:spPr bwMode="auto">
              <a:xfrm>
                <a:off x="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99" name="Line 163"/>
              <p:cNvSpPr>
                <a:spLocks noChangeShapeType="1"/>
              </p:cNvSpPr>
              <p:nvPr/>
            </p:nvSpPr>
            <p:spPr bwMode="auto">
              <a:xfrm>
                <a:off x="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0" name="Line 164"/>
              <p:cNvSpPr>
                <a:spLocks noChangeShapeType="1"/>
              </p:cNvSpPr>
              <p:nvPr/>
            </p:nvSpPr>
            <p:spPr bwMode="auto">
              <a:xfrm>
                <a:off x="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1" name="Line 165"/>
              <p:cNvSpPr>
                <a:spLocks noChangeShapeType="1"/>
              </p:cNvSpPr>
              <p:nvPr/>
            </p:nvSpPr>
            <p:spPr bwMode="auto">
              <a:xfrm>
                <a:off x="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2" name="Line 166"/>
              <p:cNvSpPr>
                <a:spLocks noChangeShapeType="1"/>
              </p:cNvSpPr>
              <p:nvPr/>
            </p:nvSpPr>
            <p:spPr bwMode="auto">
              <a:xfrm>
                <a:off x="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3" name="Line 167"/>
              <p:cNvSpPr>
                <a:spLocks noChangeShapeType="1"/>
              </p:cNvSpPr>
              <p:nvPr/>
            </p:nvSpPr>
            <p:spPr bwMode="auto">
              <a:xfrm>
                <a:off x="1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4" name="Line 168"/>
              <p:cNvSpPr>
                <a:spLocks noChangeShapeType="1"/>
              </p:cNvSpPr>
              <p:nvPr/>
            </p:nvSpPr>
            <p:spPr bwMode="auto">
              <a:xfrm>
                <a:off x="1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5" name="Line 169"/>
              <p:cNvSpPr>
                <a:spLocks noChangeShapeType="1"/>
              </p:cNvSpPr>
              <p:nvPr/>
            </p:nvSpPr>
            <p:spPr bwMode="auto">
              <a:xfrm>
                <a:off x="1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6" name="Line 170"/>
              <p:cNvSpPr>
                <a:spLocks noChangeShapeType="1"/>
              </p:cNvSpPr>
              <p:nvPr/>
            </p:nvSpPr>
            <p:spPr bwMode="auto">
              <a:xfrm>
                <a:off x="1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7" name="Line 171"/>
              <p:cNvSpPr>
                <a:spLocks noChangeShapeType="1"/>
              </p:cNvSpPr>
              <p:nvPr/>
            </p:nvSpPr>
            <p:spPr bwMode="auto">
              <a:xfrm>
                <a:off x="1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8" name="Line 172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09" name="Line 173"/>
              <p:cNvSpPr>
                <a:spLocks noChangeShapeType="1"/>
              </p:cNvSpPr>
              <p:nvPr/>
            </p:nvSpPr>
            <p:spPr bwMode="auto">
              <a:xfrm>
                <a:off x="1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0" name="Line 174"/>
              <p:cNvSpPr>
                <a:spLocks noChangeShapeType="1"/>
              </p:cNvSpPr>
              <p:nvPr/>
            </p:nvSpPr>
            <p:spPr bwMode="auto">
              <a:xfrm>
                <a:off x="1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1" name="Line 175"/>
              <p:cNvSpPr>
                <a:spLocks noChangeShapeType="1"/>
              </p:cNvSpPr>
              <p:nvPr/>
            </p:nvSpPr>
            <p:spPr bwMode="auto">
              <a:xfrm>
                <a:off x="16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2" name="Line 176"/>
              <p:cNvSpPr>
                <a:spLocks noChangeShapeType="1"/>
              </p:cNvSpPr>
              <p:nvPr/>
            </p:nvSpPr>
            <p:spPr bwMode="auto">
              <a:xfrm>
                <a:off x="17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3" name="Line 177"/>
              <p:cNvSpPr>
                <a:spLocks noChangeShapeType="1"/>
              </p:cNvSpPr>
              <p:nvPr/>
            </p:nvSpPr>
            <p:spPr bwMode="auto">
              <a:xfrm>
                <a:off x="18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4" name="Line 178"/>
              <p:cNvSpPr>
                <a:spLocks noChangeShapeType="1"/>
              </p:cNvSpPr>
              <p:nvPr/>
            </p:nvSpPr>
            <p:spPr bwMode="auto">
              <a:xfrm>
                <a:off x="19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5" name="Line 179"/>
              <p:cNvSpPr>
                <a:spLocks noChangeShapeType="1"/>
              </p:cNvSpPr>
              <p:nvPr/>
            </p:nvSpPr>
            <p:spPr bwMode="auto">
              <a:xfrm>
                <a:off x="20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6" name="Line 180"/>
              <p:cNvSpPr>
                <a:spLocks noChangeShapeType="1"/>
              </p:cNvSpPr>
              <p:nvPr/>
            </p:nvSpPr>
            <p:spPr bwMode="auto">
              <a:xfrm>
                <a:off x="20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7" name="Line 181"/>
              <p:cNvSpPr>
                <a:spLocks noChangeShapeType="1"/>
              </p:cNvSpPr>
              <p:nvPr/>
            </p:nvSpPr>
            <p:spPr bwMode="auto">
              <a:xfrm>
                <a:off x="2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8" name="Line 182"/>
              <p:cNvSpPr>
                <a:spLocks noChangeShapeType="1"/>
              </p:cNvSpPr>
              <p:nvPr/>
            </p:nvSpPr>
            <p:spPr bwMode="auto">
              <a:xfrm>
                <a:off x="2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19" name="Line 183"/>
              <p:cNvSpPr>
                <a:spLocks noChangeShapeType="1"/>
              </p:cNvSpPr>
              <p:nvPr/>
            </p:nvSpPr>
            <p:spPr bwMode="auto">
              <a:xfrm>
                <a:off x="2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0" name="Line 184"/>
              <p:cNvSpPr>
                <a:spLocks noChangeShapeType="1"/>
              </p:cNvSpPr>
              <p:nvPr/>
            </p:nvSpPr>
            <p:spPr bwMode="auto">
              <a:xfrm>
                <a:off x="2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1" name="Line 185"/>
              <p:cNvSpPr>
                <a:spLocks noChangeShapeType="1"/>
              </p:cNvSpPr>
              <p:nvPr/>
            </p:nvSpPr>
            <p:spPr bwMode="auto">
              <a:xfrm>
                <a:off x="2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2" name="Line 186"/>
              <p:cNvSpPr>
                <a:spLocks noChangeShapeType="1"/>
              </p:cNvSpPr>
              <p:nvPr/>
            </p:nvSpPr>
            <p:spPr bwMode="auto">
              <a:xfrm>
                <a:off x="2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3" name="Line 187"/>
              <p:cNvSpPr>
                <a:spLocks noChangeShapeType="1"/>
              </p:cNvSpPr>
              <p:nvPr/>
            </p:nvSpPr>
            <p:spPr bwMode="auto">
              <a:xfrm>
                <a:off x="2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4" name="Line 188"/>
              <p:cNvSpPr>
                <a:spLocks noChangeShapeType="1"/>
              </p:cNvSpPr>
              <p:nvPr/>
            </p:nvSpPr>
            <p:spPr bwMode="auto">
              <a:xfrm>
                <a:off x="2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5" name="Line 189"/>
              <p:cNvSpPr>
                <a:spLocks noChangeShapeType="1"/>
              </p:cNvSpPr>
              <p:nvPr/>
            </p:nvSpPr>
            <p:spPr bwMode="auto">
              <a:xfrm>
                <a:off x="2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6" name="Line 190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7" name="Line 191"/>
              <p:cNvSpPr>
                <a:spLocks noChangeShapeType="1"/>
              </p:cNvSpPr>
              <p:nvPr/>
            </p:nvSpPr>
            <p:spPr bwMode="auto">
              <a:xfrm>
                <a:off x="2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8" name="Line 192"/>
              <p:cNvSpPr>
                <a:spLocks noChangeShapeType="1"/>
              </p:cNvSpPr>
              <p:nvPr/>
            </p:nvSpPr>
            <p:spPr bwMode="auto">
              <a:xfrm>
                <a:off x="3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29" name="Line 193"/>
              <p:cNvSpPr>
                <a:spLocks noChangeShapeType="1"/>
              </p:cNvSpPr>
              <p:nvPr/>
            </p:nvSpPr>
            <p:spPr bwMode="auto">
              <a:xfrm>
                <a:off x="3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0" name="Line 194"/>
              <p:cNvSpPr>
                <a:spLocks noChangeShapeType="1"/>
              </p:cNvSpPr>
              <p:nvPr/>
            </p:nvSpPr>
            <p:spPr bwMode="auto">
              <a:xfrm>
                <a:off x="3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1" name="Line 195"/>
              <p:cNvSpPr>
                <a:spLocks noChangeShapeType="1"/>
              </p:cNvSpPr>
              <p:nvPr/>
            </p:nvSpPr>
            <p:spPr bwMode="auto">
              <a:xfrm>
                <a:off x="3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2" name="Line 196"/>
              <p:cNvSpPr>
                <a:spLocks noChangeShapeType="1"/>
              </p:cNvSpPr>
              <p:nvPr/>
            </p:nvSpPr>
            <p:spPr bwMode="auto">
              <a:xfrm>
                <a:off x="3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3" name="Line 197"/>
              <p:cNvSpPr>
                <a:spLocks noChangeShapeType="1"/>
              </p:cNvSpPr>
              <p:nvPr/>
            </p:nvSpPr>
            <p:spPr bwMode="auto">
              <a:xfrm>
                <a:off x="3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4" name="Line 198"/>
              <p:cNvSpPr>
                <a:spLocks noChangeShapeType="1"/>
              </p:cNvSpPr>
              <p:nvPr/>
            </p:nvSpPr>
            <p:spPr bwMode="auto">
              <a:xfrm>
                <a:off x="3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835" name="Line 199"/>
              <p:cNvSpPr>
                <a:spLocks noChangeShapeType="1"/>
              </p:cNvSpPr>
              <p:nvPr/>
            </p:nvSpPr>
            <p:spPr bwMode="auto">
              <a:xfrm>
                <a:off x="3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327689" name="Group 200"/>
          <p:cNvGrpSpPr>
            <a:grpSpLocks/>
          </p:cNvGrpSpPr>
          <p:nvPr/>
        </p:nvGrpSpPr>
        <p:grpSpPr bwMode="auto">
          <a:xfrm>
            <a:off x="2857500" y="6667500"/>
            <a:ext cx="5715000" cy="190500"/>
            <a:chOff x="0" y="0"/>
            <a:chExt cx="3600" cy="120"/>
          </a:xfrm>
        </p:grpSpPr>
        <p:sp>
          <p:nvSpPr>
            <p:cNvPr id="327740" name="Line 201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27741" name="Group 202"/>
            <p:cNvGrpSpPr>
              <a:grpSpLocks/>
            </p:cNvGrpSpPr>
            <p:nvPr/>
          </p:nvGrpSpPr>
          <p:grpSpPr bwMode="auto">
            <a:xfrm>
              <a:off x="0" y="0"/>
              <a:ext cx="3600" cy="120"/>
              <a:chOff x="0" y="0"/>
              <a:chExt cx="3600" cy="120"/>
            </a:xfrm>
          </p:grpSpPr>
          <p:sp>
            <p:nvSpPr>
              <p:cNvPr id="327742" name="Line 203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3" name="Line 204"/>
              <p:cNvSpPr>
                <a:spLocks noChangeShapeType="1"/>
              </p:cNvSpPr>
              <p:nvPr/>
            </p:nvSpPr>
            <p:spPr bwMode="auto">
              <a:xfrm>
                <a:off x="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4" name="Line 205"/>
              <p:cNvSpPr>
                <a:spLocks noChangeShapeType="1"/>
              </p:cNvSpPr>
              <p:nvPr/>
            </p:nvSpPr>
            <p:spPr bwMode="auto">
              <a:xfrm>
                <a:off x="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5" name="Line 206"/>
              <p:cNvSpPr>
                <a:spLocks noChangeShapeType="1"/>
              </p:cNvSpPr>
              <p:nvPr/>
            </p:nvSpPr>
            <p:spPr bwMode="auto">
              <a:xfrm>
                <a:off x="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6" name="Line 207"/>
              <p:cNvSpPr>
                <a:spLocks noChangeShapeType="1"/>
              </p:cNvSpPr>
              <p:nvPr/>
            </p:nvSpPr>
            <p:spPr bwMode="auto">
              <a:xfrm>
                <a:off x="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7" name="Line 208"/>
              <p:cNvSpPr>
                <a:spLocks noChangeShapeType="1"/>
              </p:cNvSpPr>
              <p:nvPr/>
            </p:nvSpPr>
            <p:spPr bwMode="auto">
              <a:xfrm>
                <a:off x="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8" name="Line 209"/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49" name="Line 210"/>
              <p:cNvSpPr>
                <a:spLocks noChangeShapeType="1"/>
              </p:cNvSpPr>
              <p:nvPr/>
            </p:nvSpPr>
            <p:spPr bwMode="auto">
              <a:xfrm>
                <a:off x="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0" name="Line 211"/>
              <p:cNvSpPr>
                <a:spLocks noChangeShapeType="1"/>
              </p:cNvSpPr>
              <p:nvPr/>
            </p:nvSpPr>
            <p:spPr bwMode="auto">
              <a:xfrm>
                <a:off x="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1" name="Line 212"/>
              <p:cNvSpPr>
                <a:spLocks noChangeShapeType="1"/>
              </p:cNvSpPr>
              <p:nvPr/>
            </p:nvSpPr>
            <p:spPr bwMode="auto">
              <a:xfrm>
                <a:off x="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2" name="Line 213"/>
              <p:cNvSpPr>
                <a:spLocks noChangeShapeType="1"/>
              </p:cNvSpPr>
              <p:nvPr/>
            </p:nvSpPr>
            <p:spPr bwMode="auto">
              <a:xfrm>
                <a:off x="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3" name="Line 214"/>
              <p:cNvSpPr>
                <a:spLocks noChangeShapeType="1"/>
              </p:cNvSpPr>
              <p:nvPr/>
            </p:nvSpPr>
            <p:spPr bwMode="auto">
              <a:xfrm>
                <a:off x="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4" name="Line 215"/>
              <p:cNvSpPr>
                <a:spLocks noChangeShapeType="1"/>
              </p:cNvSpPr>
              <p:nvPr/>
            </p:nvSpPr>
            <p:spPr bwMode="auto">
              <a:xfrm>
                <a:off x="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5" name="Line 216"/>
              <p:cNvSpPr>
                <a:spLocks noChangeShapeType="1"/>
              </p:cNvSpPr>
              <p:nvPr/>
            </p:nvSpPr>
            <p:spPr bwMode="auto">
              <a:xfrm>
                <a:off x="1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6" name="Line 217"/>
              <p:cNvSpPr>
                <a:spLocks noChangeShapeType="1"/>
              </p:cNvSpPr>
              <p:nvPr/>
            </p:nvSpPr>
            <p:spPr bwMode="auto">
              <a:xfrm>
                <a:off x="1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7" name="Line 218"/>
              <p:cNvSpPr>
                <a:spLocks noChangeShapeType="1"/>
              </p:cNvSpPr>
              <p:nvPr/>
            </p:nvSpPr>
            <p:spPr bwMode="auto">
              <a:xfrm>
                <a:off x="1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8" name="Line 219"/>
              <p:cNvSpPr>
                <a:spLocks noChangeShapeType="1"/>
              </p:cNvSpPr>
              <p:nvPr/>
            </p:nvSpPr>
            <p:spPr bwMode="auto">
              <a:xfrm>
                <a:off x="1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59" name="Line 220"/>
              <p:cNvSpPr>
                <a:spLocks noChangeShapeType="1"/>
              </p:cNvSpPr>
              <p:nvPr/>
            </p:nvSpPr>
            <p:spPr bwMode="auto">
              <a:xfrm>
                <a:off x="1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0" name="Line 221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1" name="Line 222"/>
              <p:cNvSpPr>
                <a:spLocks noChangeShapeType="1"/>
              </p:cNvSpPr>
              <p:nvPr/>
            </p:nvSpPr>
            <p:spPr bwMode="auto">
              <a:xfrm>
                <a:off x="1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2" name="Line 223"/>
              <p:cNvSpPr>
                <a:spLocks noChangeShapeType="1"/>
              </p:cNvSpPr>
              <p:nvPr/>
            </p:nvSpPr>
            <p:spPr bwMode="auto">
              <a:xfrm>
                <a:off x="1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3" name="Line 224"/>
              <p:cNvSpPr>
                <a:spLocks noChangeShapeType="1"/>
              </p:cNvSpPr>
              <p:nvPr/>
            </p:nvSpPr>
            <p:spPr bwMode="auto">
              <a:xfrm>
                <a:off x="16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4" name="Line 225"/>
              <p:cNvSpPr>
                <a:spLocks noChangeShapeType="1"/>
              </p:cNvSpPr>
              <p:nvPr/>
            </p:nvSpPr>
            <p:spPr bwMode="auto">
              <a:xfrm>
                <a:off x="17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5" name="Line 226"/>
              <p:cNvSpPr>
                <a:spLocks noChangeShapeType="1"/>
              </p:cNvSpPr>
              <p:nvPr/>
            </p:nvSpPr>
            <p:spPr bwMode="auto">
              <a:xfrm>
                <a:off x="18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6" name="Line 227"/>
              <p:cNvSpPr>
                <a:spLocks noChangeShapeType="1"/>
              </p:cNvSpPr>
              <p:nvPr/>
            </p:nvSpPr>
            <p:spPr bwMode="auto">
              <a:xfrm>
                <a:off x="19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7" name="Line 228"/>
              <p:cNvSpPr>
                <a:spLocks noChangeShapeType="1"/>
              </p:cNvSpPr>
              <p:nvPr/>
            </p:nvSpPr>
            <p:spPr bwMode="auto">
              <a:xfrm>
                <a:off x="20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8" name="Line 229"/>
              <p:cNvSpPr>
                <a:spLocks noChangeShapeType="1"/>
              </p:cNvSpPr>
              <p:nvPr/>
            </p:nvSpPr>
            <p:spPr bwMode="auto">
              <a:xfrm>
                <a:off x="20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69" name="Line 230"/>
              <p:cNvSpPr>
                <a:spLocks noChangeShapeType="1"/>
              </p:cNvSpPr>
              <p:nvPr/>
            </p:nvSpPr>
            <p:spPr bwMode="auto">
              <a:xfrm>
                <a:off x="21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0" name="Line 231"/>
              <p:cNvSpPr>
                <a:spLocks noChangeShapeType="1"/>
              </p:cNvSpPr>
              <p:nvPr/>
            </p:nvSpPr>
            <p:spPr bwMode="auto">
              <a:xfrm>
                <a:off x="22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1" name="Line 232"/>
              <p:cNvSpPr>
                <a:spLocks noChangeShapeType="1"/>
              </p:cNvSpPr>
              <p:nvPr/>
            </p:nvSpPr>
            <p:spPr bwMode="auto">
              <a:xfrm>
                <a:off x="23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2" name="Line 233"/>
              <p:cNvSpPr>
                <a:spLocks noChangeShapeType="1"/>
              </p:cNvSpPr>
              <p:nvPr/>
            </p:nvSpPr>
            <p:spPr bwMode="auto">
              <a:xfrm>
                <a:off x="24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3" name="Line 234"/>
              <p:cNvSpPr>
                <a:spLocks noChangeShapeType="1"/>
              </p:cNvSpPr>
              <p:nvPr/>
            </p:nvSpPr>
            <p:spPr bwMode="auto">
              <a:xfrm>
                <a:off x="24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4" name="Line 235"/>
              <p:cNvSpPr>
                <a:spLocks noChangeShapeType="1"/>
              </p:cNvSpPr>
              <p:nvPr/>
            </p:nvSpPr>
            <p:spPr bwMode="auto">
              <a:xfrm>
                <a:off x="25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5" name="Line 236"/>
              <p:cNvSpPr>
                <a:spLocks noChangeShapeType="1"/>
              </p:cNvSpPr>
              <p:nvPr/>
            </p:nvSpPr>
            <p:spPr bwMode="auto">
              <a:xfrm>
                <a:off x="26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6" name="Line 237"/>
              <p:cNvSpPr>
                <a:spLocks noChangeShapeType="1"/>
              </p:cNvSpPr>
              <p:nvPr/>
            </p:nvSpPr>
            <p:spPr bwMode="auto">
              <a:xfrm>
                <a:off x="27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7" name="Line 238"/>
              <p:cNvSpPr>
                <a:spLocks noChangeShapeType="1"/>
              </p:cNvSpPr>
              <p:nvPr/>
            </p:nvSpPr>
            <p:spPr bwMode="auto">
              <a:xfrm>
                <a:off x="28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8" name="Line 239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79" name="Line 240"/>
              <p:cNvSpPr>
                <a:spLocks noChangeShapeType="1"/>
              </p:cNvSpPr>
              <p:nvPr/>
            </p:nvSpPr>
            <p:spPr bwMode="auto">
              <a:xfrm>
                <a:off x="29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0" name="Line 241"/>
              <p:cNvSpPr>
                <a:spLocks noChangeShapeType="1"/>
              </p:cNvSpPr>
              <p:nvPr/>
            </p:nvSpPr>
            <p:spPr bwMode="auto">
              <a:xfrm>
                <a:off x="30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1" name="Line 242"/>
              <p:cNvSpPr>
                <a:spLocks noChangeShapeType="1"/>
              </p:cNvSpPr>
              <p:nvPr/>
            </p:nvSpPr>
            <p:spPr bwMode="auto">
              <a:xfrm>
                <a:off x="31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2" name="Line 243"/>
              <p:cNvSpPr>
                <a:spLocks noChangeShapeType="1"/>
              </p:cNvSpPr>
              <p:nvPr/>
            </p:nvSpPr>
            <p:spPr bwMode="auto">
              <a:xfrm>
                <a:off x="32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3" name="Line 244"/>
              <p:cNvSpPr>
                <a:spLocks noChangeShapeType="1"/>
              </p:cNvSpPr>
              <p:nvPr/>
            </p:nvSpPr>
            <p:spPr bwMode="auto">
              <a:xfrm>
                <a:off x="328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4" name="Line 245"/>
              <p:cNvSpPr>
                <a:spLocks noChangeShapeType="1"/>
              </p:cNvSpPr>
              <p:nvPr/>
            </p:nvSpPr>
            <p:spPr bwMode="auto">
              <a:xfrm>
                <a:off x="336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5" name="Line 246"/>
              <p:cNvSpPr>
                <a:spLocks noChangeShapeType="1"/>
              </p:cNvSpPr>
              <p:nvPr/>
            </p:nvSpPr>
            <p:spPr bwMode="auto">
              <a:xfrm>
                <a:off x="344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6" name="Line 247"/>
              <p:cNvSpPr>
                <a:spLocks noChangeShapeType="1"/>
              </p:cNvSpPr>
              <p:nvPr/>
            </p:nvSpPr>
            <p:spPr bwMode="auto">
              <a:xfrm>
                <a:off x="352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7787" name="Line 248"/>
              <p:cNvSpPr>
                <a:spLocks noChangeShapeType="1"/>
              </p:cNvSpPr>
              <p:nvPr/>
            </p:nvSpPr>
            <p:spPr bwMode="auto">
              <a:xfrm>
                <a:off x="3600" y="0"/>
                <a:ext cx="0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327690" name="Line 249"/>
          <p:cNvSpPr>
            <a:spLocks noChangeShapeType="1"/>
          </p:cNvSpPr>
          <p:nvPr/>
        </p:nvSpPr>
        <p:spPr bwMode="auto">
          <a:xfrm>
            <a:off x="2857500" y="15240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91" name="Line 250"/>
          <p:cNvSpPr>
            <a:spLocks noChangeShapeType="1"/>
          </p:cNvSpPr>
          <p:nvPr/>
        </p:nvSpPr>
        <p:spPr bwMode="auto">
          <a:xfrm>
            <a:off x="4127500" y="15240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92" name="Line 251"/>
          <p:cNvSpPr>
            <a:spLocks noChangeShapeType="1"/>
          </p:cNvSpPr>
          <p:nvPr/>
        </p:nvSpPr>
        <p:spPr bwMode="auto">
          <a:xfrm>
            <a:off x="5397500" y="15240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93" name="Line 252"/>
          <p:cNvSpPr>
            <a:spLocks noChangeShapeType="1"/>
          </p:cNvSpPr>
          <p:nvPr/>
        </p:nvSpPr>
        <p:spPr bwMode="auto">
          <a:xfrm>
            <a:off x="6667500" y="15240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94" name="Line 253"/>
          <p:cNvSpPr>
            <a:spLocks noChangeShapeType="1"/>
          </p:cNvSpPr>
          <p:nvPr/>
        </p:nvSpPr>
        <p:spPr bwMode="auto">
          <a:xfrm>
            <a:off x="6667500" y="24765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95" name="Line 254"/>
          <p:cNvSpPr>
            <a:spLocks noChangeShapeType="1"/>
          </p:cNvSpPr>
          <p:nvPr/>
        </p:nvSpPr>
        <p:spPr bwMode="auto">
          <a:xfrm>
            <a:off x="2857500" y="24765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71" name="Rectangle 255"/>
          <p:cNvSpPr>
            <a:spLocks/>
          </p:cNvSpPr>
          <p:nvPr/>
        </p:nvSpPr>
        <p:spPr bwMode="auto">
          <a:xfrm>
            <a:off x="2857500" y="1714500"/>
            <a:ext cx="254000" cy="190500"/>
          </a:xfrm>
          <a:prstGeom prst="rect">
            <a:avLst/>
          </a:prstGeom>
          <a:solidFill>
            <a:srgbClr val="72141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72" name="Rectangle 256"/>
          <p:cNvSpPr>
            <a:spLocks/>
          </p:cNvSpPr>
          <p:nvPr/>
        </p:nvSpPr>
        <p:spPr bwMode="auto">
          <a:xfrm>
            <a:off x="3111500" y="2667000"/>
            <a:ext cx="762000" cy="190500"/>
          </a:xfrm>
          <a:prstGeom prst="rect">
            <a:avLst/>
          </a:prstGeom>
          <a:solidFill>
            <a:srgbClr val="775BF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698" name="Line 257"/>
          <p:cNvSpPr>
            <a:spLocks noChangeShapeType="1"/>
          </p:cNvSpPr>
          <p:nvPr/>
        </p:nvSpPr>
        <p:spPr bwMode="auto">
          <a:xfrm>
            <a:off x="2857500" y="5397500"/>
            <a:ext cx="0" cy="1270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74" name="Line 258"/>
          <p:cNvSpPr>
            <a:spLocks noChangeShapeType="1"/>
          </p:cNvSpPr>
          <p:nvPr/>
        </p:nvSpPr>
        <p:spPr bwMode="auto">
          <a:xfrm>
            <a:off x="2857500" y="5397500"/>
            <a:ext cx="101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700" name="Rectangle 259"/>
          <p:cNvSpPr>
            <a:spLocks/>
          </p:cNvSpPr>
          <p:nvPr/>
        </p:nvSpPr>
        <p:spPr bwMode="auto">
          <a:xfrm>
            <a:off x="7922983" y="1333698"/>
            <a:ext cx="2115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</a:t>
            </a:r>
            <a:r>
              <a:rPr lang="en-US" sz="2000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1</a:t>
            </a:r>
          </a:p>
        </p:txBody>
      </p:sp>
      <p:sp>
        <p:nvSpPr>
          <p:cNvPr id="327701" name="Rectangle 260"/>
          <p:cNvSpPr>
            <a:spLocks/>
          </p:cNvSpPr>
          <p:nvPr/>
        </p:nvSpPr>
        <p:spPr bwMode="auto">
          <a:xfrm>
            <a:off x="7926952" y="2311598"/>
            <a:ext cx="2115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</a:t>
            </a:r>
            <a:r>
              <a:rPr lang="en-US" sz="2000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</a:t>
            </a:r>
          </a:p>
        </p:txBody>
      </p:sp>
      <p:sp>
        <p:nvSpPr>
          <p:cNvPr id="327702" name="Rectangle 261"/>
          <p:cNvSpPr>
            <a:spLocks/>
          </p:cNvSpPr>
          <p:nvPr/>
        </p:nvSpPr>
        <p:spPr bwMode="auto">
          <a:xfrm>
            <a:off x="7136387" y="3454728"/>
            <a:ext cx="13387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Aperiodic tasks</a:t>
            </a:r>
          </a:p>
        </p:txBody>
      </p:sp>
      <p:sp>
        <p:nvSpPr>
          <p:cNvPr id="327703" name="Rectangle 262"/>
          <p:cNvSpPr>
            <a:spLocks/>
          </p:cNvSpPr>
          <p:nvPr/>
        </p:nvSpPr>
        <p:spPr bwMode="auto">
          <a:xfrm>
            <a:off x="922797" y="4642306"/>
            <a:ext cx="16596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Sporadic server </a:t>
            </a:r>
            <a:r>
              <a:rPr lang="en-US" sz="1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active</a:t>
            </a:r>
          </a:p>
        </p:txBody>
      </p:sp>
      <p:sp>
        <p:nvSpPr>
          <p:cNvPr id="327704" name="Rectangle 263"/>
          <p:cNvSpPr>
            <a:spLocks/>
          </p:cNvSpPr>
          <p:nvPr/>
        </p:nvSpPr>
        <p:spPr bwMode="auto">
          <a:xfrm>
            <a:off x="947041" y="5868055"/>
            <a:ext cx="14110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Sporadic server 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budget</a:t>
            </a:r>
          </a:p>
        </p:txBody>
      </p:sp>
      <p:sp>
        <p:nvSpPr>
          <p:cNvPr id="35080" name="Line 264"/>
          <p:cNvSpPr>
            <a:spLocks noChangeShapeType="1"/>
          </p:cNvSpPr>
          <p:nvPr/>
        </p:nvSpPr>
        <p:spPr bwMode="auto">
          <a:xfrm>
            <a:off x="3873500" y="34290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1" name="Rectangle 265"/>
          <p:cNvSpPr>
            <a:spLocks/>
          </p:cNvSpPr>
          <p:nvPr/>
        </p:nvSpPr>
        <p:spPr bwMode="auto">
          <a:xfrm>
            <a:off x="3865821" y="3162628"/>
            <a:ext cx="11060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</a:p>
        </p:txBody>
      </p:sp>
      <p:sp>
        <p:nvSpPr>
          <p:cNvPr id="35082" name="Rectangle 266"/>
          <p:cNvSpPr>
            <a:spLocks/>
          </p:cNvSpPr>
          <p:nvPr/>
        </p:nvSpPr>
        <p:spPr bwMode="auto">
          <a:xfrm>
            <a:off x="3873500" y="3619500"/>
            <a:ext cx="254000" cy="190500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3" name="Line 267"/>
          <p:cNvSpPr>
            <a:spLocks noChangeShapeType="1"/>
          </p:cNvSpPr>
          <p:nvPr/>
        </p:nvSpPr>
        <p:spPr bwMode="auto">
          <a:xfrm>
            <a:off x="3873500" y="5397500"/>
            <a:ext cx="254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4" name="Line 268"/>
          <p:cNvSpPr>
            <a:spLocks noChangeShapeType="1"/>
          </p:cNvSpPr>
          <p:nvPr/>
        </p:nvSpPr>
        <p:spPr bwMode="auto">
          <a:xfrm>
            <a:off x="6413500" y="5397500"/>
            <a:ext cx="0" cy="1270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5" name="Rectangle 269"/>
          <p:cNvSpPr>
            <a:spLocks/>
          </p:cNvSpPr>
          <p:nvPr/>
        </p:nvSpPr>
        <p:spPr bwMode="auto">
          <a:xfrm>
            <a:off x="6179771" y="5080328"/>
            <a:ext cx="40395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t=14</a:t>
            </a:r>
          </a:p>
        </p:txBody>
      </p:sp>
      <p:sp>
        <p:nvSpPr>
          <p:cNvPr id="35086" name="Rectangle 270"/>
          <p:cNvSpPr>
            <a:spLocks/>
          </p:cNvSpPr>
          <p:nvPr/>
        </p:nvSpPr>
        <p:spPr bwMode="auto">
          <a:xfrm>
            <a:off x="4127500" y="1714500"/>
            <a:ext cx="254000" cy="190500"/>
          </a:xfrm>
          <a:prstGeom prst="rect">
            <a:avLst/>
          </a:prstGeom>
          <a:solidFill>
            <a:srgbClr val="72141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7" name="Line 271"/>
          <p:cNvSpPr>
            <a:spLocks noChangeShapeType="1"/>
          </p:cNvSpPr>
          <p:nvPr/>
        </p:nvSpPr>
        <p:spPr bwMode="auto">
          <a:xfrm>
            <a:off x="4127500" y="5651500"/>
            <a:ext cx="25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8" name="Rectangle 272"/>
          <p:cNvSpPr>
            <a:spLocks/>
          </p:cNvSpPr>
          <p:nvPr/>
        </p:nvSpPr>
        <p:spPr bwMode="auto">
          <a:xfrm>
            <a:off x="4381500" y="3619500"/>
            <a:ext cx="254000" cy="190500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89" name="Line 273"/>
          <p:cNvSpPr>
            <a:spLocks noChangeShapeType="1"/>
          </p:cNvSpPr>
          <p:nvPr/>
        </p:nvSpPr>
        <p:spPr bwMode="auto">
          <a:xfrm>
            <a:off x="4381500" y="5651500"/>
            <a:ext cx="254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0" name="Rectangle 274"/>
          <p:cNvSpPr>
            <a:spLocks/>
          </p:cNvSpPr>
          <p:nvPr/>
        </p:nvSpPr>
        <p:spPr bwMode="auto">
          <a:xfrm>
            <a:off x="3873500" y="4635500"/>
            <a:ext cx="762000" cy="127000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1" name="Rectangle 275"/>
          <p:cNvSpPr>
            <a:spLocks/>
          </p:cNvSpPr>
          <p:nvPr/>
        </p:nvSpPr>
        <p:spPr bwMode="auto">
          <a:xfrm>
            <a:off x="6438418" y="5359728"/>
            <a:ext cx="2196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+2</a:t>
            </a:r>
          </a:p>
        </p:txBody>
      </p:sp>
      <p:sp>
        <p:nvSpPr>
          <p:cNvPr id="35092" name="Rectangle 276"/>
          <p:cNvSpPr>
            <a:spLocks/>
          </p:cNvSpPr>
          <p:nvPr/>
        </p:nvSpPr>
        <p:spPr bwMode="auto">
          <a:xfrm>
            <a:off x="4635500" y="2667000"/>
            <a:ext cx="254000" cy="190500"/>
          </a:xfrm>
          <a:prstGeom prst="rect">
            <a:avLst/>
          </a:prstGeom>
          <a:solidFill>
            <a:srgbClr val="775BF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3" name="Line 277"/>
          <p:cNvSpPr>
            <a:spLocks noChangeShapeType="1"/>
          </p:cNvSpPr>
          <p:nvPr/>
        </p:nvSpPr>
        <p:spPr bwMode="auto">
          <a:xfrm>
            <a:off x="4635500" y="5905500"/>
            <a:ext cx="25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4" name="Line 278"/>
          <p:cNvSpPr>
            <a:spLocks noChangeShapeType="1"/>
          </p:cNvSpPr>
          <p:nvPr/>
        </p:nvSpPr>
        <p:spPr bwMode="auto">
          <a:xfrm>
            <a:off x="4889500" y="3429000"/>
            <a:ext cx="0" cy="381000"/>
          </a:xfrm>
          <a:prstGeom prst="line">
            <a:avLst/>
          </a:prstGeom>
          <a:noFill/>
          <a:ln w="38100">
            <a:solidFill>
              <a:srgbClr val="1A8711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5" name="Rectangle 279"/>
          <p:cNvSpPr>
            <a:spLocks/>
          </p:cNvSpPr>
          <p:nvPr/>
        </p:nvSpPr>
        <p:spPr bwMode="auto">
          <a:xfrm>
            <a:off x="4945321" y="3162628"/>
            <a:ext cx="11060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</a:p>
        </p:txBody>
      </p:sp>
      <p:sp>
        <p:nvSpPr>
          <p:cNvPr id="35096" name="Rectangle 280"/>
          <p:cNvSpPr>
            <a:spLocks/>
          </p:cNvSpPr>
          <p:nvPr/>
        </p:nvSpPr>
        <p:spPr bwMode="auto">
          <a:xfrm>
            <a:off x="4889500" y="3619500"/>
            <a:ext cx="508000" cy="190500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7" name="Line 281"/>
          <p:cNvSpPr>
            <a:spLocks noChangeShapeType="1"/>
          </p:cNvSpPr>
          <p:nvPr/>
        </p:nvSpPr>
        <p:spPr bwMode="auto">
          <a:xfrm>
            <a:off x="7429500" y="5397500"/>
            <a:ext cx="0" cy="1270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098" name="Rectangle 282"/>
          <p:cNvSpPr>
            <a:spLocks/>
          </p:cNvSpPr>
          <p:nvPr/>
        </p:nvSpPr>
        <p:spPr bwMode="auto">
          <a:xfrm>
            <a:off x="7195771" y="5080328"/>
            <a:ext cx="40395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t=18</a:t>
            </a:r>
          </a:p>
        </p:txBody>
      </p:sp>
      <p:sp>
        <p:nvSpPr>
          <p:cNvPr id="35099" name="Rectangle 283"/>
          <p:cNvSpPr>
            <a:spLocks/>
          </p:cNvSpPr>
          <p:nvPr/>
        </p:nvSpPr>
        <p:spPr bwMode="auto">
          <a:xfrm>
            <a:off x="4889500" y="4635500"/>
            <a:ext cx="508000" cy="127000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0" name="Line 284"/>
          <p:cNvSpPr>
            <a:spLocks noChangeShapeType="1"/>
          </p:cNvSpPr>
          <p:nvPr/>
        </p:nvSpPr>
        <p:spPr bwMode="auto">
          <a:xfrm>
            <a:off x="4889500" y="5905500"/>
            <a:ext cx="50800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1" name="Rectangle 285"/>
          <p:cNvSpPr>
            <a:spLocks/>
          </p:cNvSpPr>
          <p:nvPr/>
        </p:nvSpPr>
        <p:spPr bwMode="auto">
          <a:xfrm>
            <a:off x="5397500" y="1714500"/>
            <a:ext cx="254000" cy="190500"/>
          </a:xfrm>
          <a:prstGeom prst="rect">
            <a:avLst/>
          </a:prstGeom>
          <a:solidFill>
            <a:srgbClr val="72141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2" name="Line 286"/>
          <p:cNvSpPr>
            <a:spLocks noChangeShapeType="1"/>
          </p:cNvSpPr>
          <p:nvPr/>
        </p:nvSpPr>
        <p:spPr bwMode="auto">
          <a:xfrm>
            <a:off x="5397500" y="6413500"/>
            <a:ext cx="25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3" name="Line 287"/>
          <p:cNvSpPr>
            <a:spLocks noChangeShapeType="1"/>
          </p:cNvSpPr>
          <p:nvPr/>
        </p:nvSpPr>
        <p:spPr bwMode="auto">
          <a:xfrm>
            <a:off x="5651500" y="64135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4" name="Line 288"/>
          <p:cNvSpPr>
            <a:spLocks noChangeShapeType="1"/>
          </p:cNvSpPr>
          <p:nvPr/>
        </p:nvSpPr>
        <p:spPr bwMode="auto">
          <a:xfrm>
            <a:off x="6413500" y="5905500"/>
            <a:ext cx="0" cy="506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5" name="Line 289"/>
          <p:cNvSpPr>
            <a:spLocks noChangeShapeType="1"/>
          </p:cNvSpPr>
          <p:nvPr/>
        </p:nvSpPr>
        <p:spPr bwMode="auto">
          <a:xfrm>
            <a:off x="6413500" y="5905500"/>
            <a:ext cx="101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6" name="Line 290"/>
          <p:cNvSpPr>
            <a:spLocks noChangeShapeType="1"/>
          </p:cNvSpPr>
          <p:nvPr/>
        </p:nvSpPr>
        <p:spPr bwMode="auto">
          <a:xfrm>
            <a:off x="7429500" y="5397500"/>
            <a:ext cx="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7" name="Rectangle 291"/>
          <p:cNvSpPr>
            <a:spLocks/>
          </p:cNvSpPr>
          <p:nvPr/>
        </p:nvSpPr>
        <p:spPr bwMode="auto">
          <a:xfrm>
            <a:off x="6667500" y="1714500"/>
            <a:ext cx="254000" cy="190500"/>
          </a:xfrm>
          <a:prstGeom prst="rect">
            <a:avLst/>
          </a:prstGeom>
          <a:solidFill>
            <a:srgbClr val="72141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8" name="Rectangle 292"/>
          <p:cNvSpPr>
            <a:spLocks/>
          </p:cNvSpPr>
          <p:nvPr/>
        </p:nvSpPr>
        <p:spPr bwMode="auto">
          <a:xfrm>
            <a:off x="6921500" y="2667000"/>
            <a:ext cx="1270000" cy="190500"/>
          </a:xfrm>
          <a:prstGeom prst="rect">
            <a:avLst/>
          </a:prstGeom>
          <a:solidFill>
            <a:srgbClr val="775BF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109" name="Rectangle 293"/>
          <p:cNvSpPr>
            <a:spLocks/>
          </p:cNvSpPr>
          <p:nvPr/>
        </p:nvSpPr>
        <p:spPr bwMode="auto">
          <a:xfrm>
            <a:off x="7505432" y="5359728"/>
            <a:ext cx="2196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+2</a:t>
            </a:r>
          </a:p>
        </p:txBody>
      </p:sp>
      <p:sp>
        <p:nvSpPr>
          <p:cNvPr id="35110" name="Rectangle 294"/>
          <p:cNvSpPr>
            <a:spLocks/>
          </p:cNvSpPr>
          <p:nvPr/>
        </p:nvSpPr>
        <p:spPr bwMode="auto">
          <a:xfrm>
            <a:off x="3728660" y="4072394"/>
            <a:ext cx="24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t=4</a:t>
            </a:r>
          </a:p>
        </p:txBody>
      </p:sp>
      <p:sp>
        <p:nvSpPr>
          <p:cNvPr id="35111" name="Rectangle 295"/>
          <p:cNvSpPr>
            <a:spLocks/>
          </p:cNvSpPr>
          <p:nvPr/>
        </p:nvSpPr>
        <p:spPr bwMode="auto">
          <a:xfrm>
            <a:off x="4774446" y="4072394"/>
            <a:ext cx="24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t=8</a:t>
            </a:r>
          </a:p>
        </p:txBody>
      </p:sp>
      <p:sp>
        <p:nvSpPr>
          <p:cNvPr id="35112" name="Line 296"/>
          <p:cNvSpPr>
            <a:spLocks noChangeShapeType="1"/>
          </p:cNvSpPr>
          <p:nvPr/>
        </p:nvSpPr>
        <p:spPr bwMode="auto">
          <a:xfrm>
            <a:off x="7429500" y="53975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7738" name="Text Box 297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EDE80DAA-65AF-AC4A-B565-126F0B5163EA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23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sp>
        <p:nvSpPr>
          <p:cNvPr id="35114" name="Rectangle 298"/>
          <p:cNvSpPr>
            <a:spLocks/>
          </p:cNvSpPr>
          <p:nvPr/>
        </p:nvSpPr>
        <p:spPr bwMode="auto">
          <a:xfrm>
            <a:off x="5651500" y="2667000"/>
            <a:ext cx="254000" cy="190500"/>
          </a:xfrm>
          <a:prstGeom prst="rect">
            <a:avLst/>
          </a:prstGeom>
          <a:solidFill>
            <a:srgbClr val="775BF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0" name="Rectangle 274"/>
          <p:cNvSpPr>
            <a:spLocks/>
          </p:cNvSpPr>
          <p:nvPr/>
        </p:nvSpPr>
        <p:spPr bwMode="auto">
          <a:xfrm>
            <a:off x="2857195" y="4645442"/>
            <a:ext cx="264535" cy="117899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" name="Line 268"/>
          <p:cNvSpPr>
            <a:spLocks noChangeShapeType="1"/>
          </p:cNvSpPr>
          <p:nvPr/>
        </p:nvSpPr>
        <p:spPr bwMode="auto">
          <a:xfrm>
            <a:off x="5397500" y="5399360"/>
            <a:ext cx="0" cy="1270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" name="Rectangle 269"/>
          <p:cNvSpPr>
            <a:spLocks/>
          </p:cNvSpPr>
          <p:nvPr/>
        </p:nvSpPr>
        <p:spPr bwMode="auto">
          <a:xfrm>
            <a:off x="5143500" y="5090280"/>
            <a:ext cx="40395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t=10</a:t>
            </a:r>
          </a:p>
        </p:txBody>
      </p:sp>
      <p:sp>
        <p:nvSpPr>
          <p:cNvPr id="303" name="Rectangle 275"/>
          <p:cNvSpPr>
            <a:spLocks/>
          </p:cNvSpPr>
          <p:nvPr/>
        </p:nvSpPr>
        <p:spPr bwMode="auto">
          <a:xfrm>
            <a:off x="5449083" y="5359728"/>
            <a:ext cx="21961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+0</a:t>
            </a:r>
          </a:p>
        </p:txBody>
      </p:sp>
      <p:cxnSp>
        <p:nvCxnSpPr>
          <p:cNvPr id="3" name="Straight Arrow Connector 2"/>
          <p:cNvCxnSpPr>
            <a:cxnSpLocks/>
            <a:stCxn id="327790" idx="1"/>
            <a:endCxn id="302" idx="1"/>
          </p:cNvCxnSpPr>
          <p:nvPr/>
        </p:nvCxnSpPr>
        <p:spPr bwMode="auto">
          <a:xfrm>
            <a:off x="2857501" y="4953000"/>
            <a:ext cx="2285999" cy="268085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6" name="Straight Arrow Connector 305"/>
          <p:cNvCxnSpPr>
            <a:cxnSpLocks/>
            <a:endCxn id="35085" idx="1"/>
          </p:cNvCxnSpPr>
          <p:nvPr/>
        </p:nvCxnSpPr>
        <p:spPr bwMode="auto">
          <a:xfrm>
            <a:off x="3873806" y="4918323"/>
            <a:ext cx="2305965" cy="292810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9" name="Straight Arrow Connector 308"/>
          <p:cNvCxnSpPr>
            <a:cxnSpLocks/>
            <a:endCxn id="35098" idx="1"/>
          </p:cNvCxnSpPr>
          <p:nvPr/>
        </p:nvCxnSpPr>
        <p:spPr bwMode="auto">
          <a:xfrm>
            <a:off x="4883394" y="4918848"/>
            <a:ext cx="2312377" cy="292285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1" name="Rectangle 274"/>
          <p:cNvSpPr>
            <a:spLocks/>
          </p:cNvSpPr>
          <p:nvPr/>
        </p:nvSpPr>
        <p:spPr bwMode="auto">
          <a:xfrm>
            <a:off x="6662483" y="4642742"/>
            <a:ext cx="264535" cy="117899"/>
          </a:xfrm>
          <a:prstGeom prst="rect">
            <a:avLst/>
          </a:prstGeom>
          <a:solidFill>
            <a:srgbClr val="1A871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2" name="Rectangle 295"/>
          <p:cNvSpPr>
            <a:spLocks/>
          </p:cNvSpPr>
          <p:nvPr/>
        </p:nvSpPr>
        <p:spPr bwMode="auto">
          <a:xfrm>
            <a:off x="4493342" y="4077155"/>
            <a:ext cx="24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t=7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5EFEF15A-BE6B-2547-B240-874A74BEB2C0}"/>
              </a:ext>
            </a:extLst>
          </p:cNvPr>
          <p:cNvCxnSpPr>
            <a:cxnSpLocks/>
            <a:stCxn id="327792" idx="1"/>
          </p:cNvCxnSpPr>
          <p:nvPr/>
        </p:nvCxnSpPr>
        <p:spPr bwMode="auto">
          <a:xfrm>
            <a:off x="3111501" y="4927600"/>
            <a:ext cx="2285999" cy="596507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390DE2B4-77B5-BA4D-8722-DFD4D612CEF4}"/>
              </a:ext>
            </a:extLst>
          </p:cNvPr>
          <p:cNvCxnSpPr>
            <a:cxnSpLocks/>
            <a:stCxn id="327804" idx="1"/>
            <a:endCxn id="35091" idx="1"/>
          </p:cNvCxnSpPr>
          <p:nvPr/>
        </p:nvCxnSpPr>
        <p:spPr bwMode="auto">
          <a:xfrm>
            <a:off x="4635501" y="4927600"/>
            <a:ext cx="1802917" cy="562933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25EB387F-CCB0-0642-A9F5-EEB7E7FFAD58}"/>
              </a:ext>
            </a:extLst>
          </p:cNvPr>
          <p:cNvCxnSpPr>
            <a:cxnSpLocks/>
            <a:stCxn id="327810" idx="1"/>
            <a:endCxn id="35109" idx="1"/>
          </p:cNvCxnSpPr>
          <p:nvPr/>
        </p:nvCxnSpPr>
        <p:spPr bwMode="auto">
          <a:xfrm>
            <a:off x="5397501" y="4927600"/>
            <a:ext cx="2107931" cy="562933"/>
          </a:xfrm>
          <a:prstGeom prst="straightConnector1">
            <a:avLst/>
          </a:prstGeom>
          <a:solidFill>
            <a:srgbClr val="16E1A7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85" grpId="0"/>
      <p:bldP spid="35091" grpId="0"/>
      <p:bldP spid="35098" grpId="0"/>
      <p:bldP spid="35109" grpId="0"/>
      <p:bldP spid="302" grpId="0"/>
      <p:bldP spid="3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164667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What is an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server?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One Possible Definition: 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 server is optimal if it minimizes the response time of </a:t>
            </a:r>
            <a:r>
              <a:rPr lang="en-US" sz="20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every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aperiodic request while maintaining feasibility of the periodic tasks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Is this definition fruitful or too ambitious to be achievable?</a:t>
            </a:r>
          </a:p>
          <a:p>
            <a:pPr eaLnBrk="1" hangingPunct="1">
              <a:lnSpc>
                <a:spcPct val="80000"/>
              </a:lnSpc>
            </a:pPr>
            <a:endParaRPr lang="en-US" sz="20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24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6DB74-A8BB-C64E-9FEC-1D2B8CFF70B4}"/>
              </a:ext>
            </a:extLst>
          </p:cNvPr>
          <p:cNvSpPr txBox="1"/>
          <p:nvPr/>
        </p:nvSpPr>
        <p:spPr>
          <a:xfrm>
            <a:off x="179512" y="4149080"/>
            <a:ext cx="878497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Result (weaker than result in text): </a:t>
            </a:r>
            <a:r>
              <a:rPr lang="en-US" sz="1800" i="1" dirty="0">
                <a:latin typeface="Calibri" panose="020F0502020204030204" pitchFamily="34" charset="0"/>
                <a:ea typeface="cmr10" charset="0"/>
                <a:cs typeface="Calibri" panose="020F0502020204030204" pitchFamily="34" charset="0"/>
              </a:rPr>
              <a:t>There exists a set of periodic tasks scheduled according to a given fixed-priority scheme and a sequence of aperiodic requests ordered according to a given aperiodic queueing discipline for which no valid algorithm exists that minimizes the response time of every soft aperiodic request.</a:t>
            </a:r>
            <a:endParaRPr lang="en-US" sz="1800" b="1" i="1" dirty="0">
              <a:solidFill>
                <a:schemeClr val="tx1"/>
              </a:solidFill>
              <a:latin typeface="Calibri" panose="020F0502020204030204" pitchFamily="34" charset="0"/>
              <a:ea typeface="cmr10" charset="0"/>
              <a:cs typeface="Calibri" panose="020F0502020204030204" pitchFamily="34" charset="0"/>
            </a:endParaRPr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0858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4D04-FF60-DA4F-87F3-F1D1F309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16400"/>
            <a:ext cx="8165157" cy="3070099"/>
          </a:xfrm>
          <a:prstGeom prst="rect">
            <a:avLst/>
          </a:prstGeom>
        </p:spPr>
      </p:pic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25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262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26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6" y="2636912"/>
            <a:ext cx="8150528" cy="3700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043608" y="2636912"/>
            <a:ext cx="7589217" cy="9361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7256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27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2635200"/>
            <a:ext cx="8150400" cy="3700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754598" y="2348154"/>
            <a:ext cx="5858977" cy="9361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372200" y="3390938"/>
            <a:ext cx="2393775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67465" y="2973065"/>
            <a:ext cx="2814507" cy="30941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ABA96-A7CF-A14E-8C8B-8942B02A5C8D}"/>
              </a:ext>
            </a:extLst>
          </p:cNvPr>
          <p:cNvSpPr txBox="1"/>
          <p:nvPr/>
        </p:nvSpPr>
        <p:spPr>
          <a:xfrm>
            <a:off x="1966959" y="1700808"/>
            <a:ext cx="5210081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What is the minimum possible response time of </a:t>
            </a:r>
            <a:r>
              <a:rPr lang="en-US" sz="1600" i="1" dirty="0"/>
              <a:t>J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without jeopardizing the </a:t>
            </a:r>
            <a:r>
              <a:rPr lang="en-US" sz="1600" dirty="0" err="1"/>
              <a:t>schedulability</a:t>
            </a:r>
            <a:r>
              <a:rPr lang="en-US" sz="1600" dirty="0"/>
              <a:t> of the periodic tasks?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200021-74F1-A44B-AAC0-23AC824D9D1C}"/>
              </a:ext>
            </a:extLst>
          </p:cNvPr>
          <p:cNvSpPr/>
          <p:nvPr/>
        </p:nvSpPr>
        <p:spPr>
          <a:xfrm>
            <a:off x="-180528" y="2905780"/>
            <a:ext cx="234819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Aperiodic requests</a:t>
            </a: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801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28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2635200"/>
            <a:ext cx="8150400" cy="3700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968574" y="2348154"/>
            <a:ext cx="5645001" cy="9361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372200" y="3390938"/>
            <a:ext cx="2393775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25830" y="2709369"/>
            <a:ext cx="2393775" cy="34183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ヒラギノ明朝 ProN W3" charset="-128"/>
              <a:cs typeface="ヒラギノ明朝 ProN W3" charset="-128"/>
              <a:sym typeface="Times New Roman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200021-74F1-A44B-AAC0-23AC824D9D1C}"/>
              </a:ext>
            </a:extLst>
          </p:cNvPr>
          <p:cNvSpPr/>
          <p:nvPr/>
        </p:nvSpPr>
        <p:spPr>
          <a:xfrm>
            <a:off x="-180528" y="2905780"/>
            <a:ext cx="234819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Aperiodic requests</a:t>
            </a: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427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29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2635200"/>
            <a:ext cx="8150400" cy="3700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DA8086-EC32-5145-BC2F-3B2EE4A35F3C}"/>
              </a:ext>
            </a:extLst>
          </p:cNvPr>
          <p:cNvSpPr/>
          <p:nvPr/>
        </p:nvSpPr>
        <p:spPr>
          <a:xfrm>
            <a:off x="1952836" y="1764901"/>
            <a:ext cx="52383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333333"/>
                </a:solidFill>
                <a:latin typeface="Helvetica Neue" panose="02000503000000020004" pitchFamily="2" charset="0"/>
              </a:rPr>
              <a:t>This schedule minimizes the response time of first aperiodic request but not the second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A628B1-A6A1-3241-B487-A6B525FC2FA4}"/>
              </a:ext>
            </a:extLst>
          </p:cNvPr>
          <p:cNvSpPr/>
          <p:nvPr/>
        </p:nvSpPr>
        <p:spPr>
          <a:xfrm>
            <a:off x="-180528" y="2905780"/>
            <a:ext cx="234819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Aperiodic requests</a:t>
            </a: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32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Aperiodic tasks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How do we deal with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aperiodic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tasks?</a:t>
            </a:r>
          </a:p>
          <a:p>
            <a:pPr eaLnBrk="1" hangingPunct="1"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Why?</a:t>
            </a:r>
          </a:p>
          <a:p>
            <a:pPr marL="482600" lvl="1" eaLnBrk="1" hangingPunct="1"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Critical, but occasional, operations that require immediate attention</a:t>
            </a:r>
          </a:p>
          <a:p>
            <a:pPr marL="482600" lvl="1" eaLnBrk="1" hangingPunct="1"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Occasional events that need to completed soon, but periodic tasks are more important and need to meet their deadlines;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aperiodic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tasks do not have hard deadlines</a:t>
            </a:r>
          </a:p>
          <a:p>
            <a:pPr marL="482600" lvl="1" eaLnBrk="1" hangingPunct="1">
              <a:defRPr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Examples: system mode changes, activity logs, garbage collection</a:t>
            </a:r>
          </a:p>
        </p:txBody>
      </p:sp>
      <p:sp>
        <p:nvSpPr>
          <p:cNvPr id="297989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BBEC7441-2ECA-CD49-91E7-E6A4E320639F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7719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6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static-priority server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does not exist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2666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9B1710DB-000C-654F-98B5-B1B3135C2626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30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2635200"/>
            <a:ext cx="8150400" cy="37642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A871D-C366-6A4B-A81F-B261212EB8EE}"/>
              </a:ext>
            </a:extLst>
          </p:cNvPr>
          <p:cNvSpPr/>
          <p:nvPr/>
        </p:nvSpPr>
        <p:spPr>
          <a:xfrm>
            <a:off x="1952836" y="1764901"/>
            <a:ext cx="52383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333333"/>
                </a:solidFill>
                <a:latin typeface="Helvetica Neue" panose="02000503000000020004" pitchFamily="2" charset="0"/>
              </a:rPr>
              <a:t>This schedule minimizes the response time of second aperiodic request but not the first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50984-5978-DD43-AE79-7F5EE992AC41}"/>
              </a:ext>
            </a:extLst>
          </p:cNvPr>
          <p:cNvSpPr/>
          <p:nvPr/>
        </p:nvSpPr>
        <p:spPr>
          <a:xfrm>
            <a:off x="-180528" y="2905780"/>
            <a:ext cx="234819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Aperiodic requests</a:t>
            </a: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84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Dynamic priority aperiodic task servers</a:t>
            </a:r>
          </a:p>
        </p:txBody>
      </p:sp>
      <p:sp>
        <p:nvSpPr>
          <p:cNvPr id="328707" name="Text Box 2"/>
          <p:cNvSpPr txBox="1">
            <a:spLocks noChangeArrowheads="1"/>
          </p:cNvSpPr>
          <p:nvPr/>
        </p:nvSpPr>
        <p:spPr bwMode="auto">
          <a:xfrm>
            <a:off x="8636000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fld id="{30DE2935-9DFB-AA42-84AE-2CA4C14F822E}" type="slidenum">
              <a:rPr lang="en-US" sz="900">
                <a:solidFill>
                  <a:schemeClr val="tx1"/>
                </a:solidFill>
                <a:latin typeface="Avenir Book"/>
                <a:ea typeface="Avenir Book"/>
                <a:cs typeface="Avenir Book"/>
                <a:sym typeface="Helvetica Neue" charset="0"/>
              </a:rPr>
              <a:pPr/>
              <a:t>31</a:t>
            </a:fld>
            <a:endParaRPr lang="en-US" sz="900" dirty="0">
              <a:solidFill>
                <a:schemeClr val="tx1"/>
              </a:solidFill>
              <a:latin typeface="Avenir Book"/>
              <a:ea typeface="Avenir Book"/>
              <a:cs typeface="Avenir Book"/>
              <a:sym typeface="Helvetica Neue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2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Dynamic sporadic server</a:t>
            </a:r>
          </a:p>
        </p:txBody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87500"/>
            <a:ext cx="8610600" cy="22225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In general, dynamic servers are based on assigning the server suitable time-varying deadlines so that the processor is fully utilized.</a:t>
            </a:r>
          </a:p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When the server is created its capacity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is initialized.</a:t>
            </a:r>
          </a:p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When server is idle and there is a pending aperiodic task and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&gt; 0, server becomes “active”</a:t>
            </a:r>
          </a:p>
          <a:p>
            <a:pPr marL="482600" lvl="1"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Set a replenishment time one period into the future (deadline)</a:t>
            </a:r>
          </a:p>
          <a:p>
            <a:pPr marL="482600" lvl="1"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At time </a:t>
            </a:r>
            <a:r>
              <a:rPr lang="en-US" sz="2000" i="1" dirty="0" err="1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5000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:=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i="1" dirty="0" err="1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i="1" baseline="-25000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+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i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becomes the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absolute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deadline of the server task</a:t>
            </a:r>
          </a:p>
          <a:p>
            <a:pPr marL="215900"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When the server becomes inactive set the replenishment amount as the capacity consumed</a:t>
            </a:r>
          </a:p>
        </p:txBody>
      </p:sp>
      <p:sp>
        <p:nvSpPr>
          <p:cNvPr id="332805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33CCCF1F-DFC0-4E4D-8E63-6D6AF95928C9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32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Line 2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38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Example for dynamic sporadic server</a:t>
            </a:r>
          </a:p>
        </p:txBody>
      </p:sp>
      <p:sp>
        <p:nvSpPr>
          <p:cNvPr id="333829" name="Rectangle 4"/>
          <p:cNvSpPr>
            <a:spLocks/>
          </p:cNvSpPr>
          <p:nvPr/>
        </p:nvSpPr>
        <p:spPr bwMode="auto">
          <a:xfrm>
            <a:off x="6876256" y="1507921"/>
            <a:ext cx="25654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Two periodic tasks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(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P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=8, 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=2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)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(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P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=12, 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=3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)</a:t>
            </a:r>
          </a:p>
          <a:p>
            <a:endParaRPr lang="en-US" sz="16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Dynamic sporadic server</a:t>
            </a:r>
            <a:endParaRPr lang="en-US" sz="16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P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=6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=3</a:t>
            </a:r>
          </a:p>
        </p:txBody>
      </p:sp>
      <p:sp>
        <p:nvSpPr>
          <p:cNvPr id="33383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38549" y="4643601"/>
            <a:ext cx="5017864" cy="2084049"/>
          </a:xfrm>
          <a:solidFill>
            <a:srgbClr val="333399"/>
          </a:solidFill>
        </p:spPr>
        <p:txBody>
          <a:bodyPr/>
          <a:lstStyle/>
          <a:p>
            <a:pPr eaLnBrk="1" hangingPunct="1">
              <a:buClrTx/>
            </a:pPr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the server is created its capacity </a:t>
            </a:r>
            <a:r>
              <a:rPr lang="en-US" sz="1400" i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400" i="1" baseline="-440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is initialized.</a:t>
            </a:r>
          </a:p>
          <a:p>
            <a:pPr eaLnBrk="1" hangingPunct="1">
              <a:buClrTx/>
            </a:pPr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there is a pending aperiodic task and </a:t>
            </a:r>
            <a:r>
              <a:rPr lang="en-US" sz="1400" i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400" i="1" baseline="-440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&gt; 0, server becomes “active”</a:t>
            </a:r>
          </a:p>
          <a:p>
            <a:pPr marL="482600" lvl="1" eaLnBrk="1" hangingPunct="1">
              <a:buClrTx/>
            </a:pPr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Set a replenishment time one period into the future (absolute deadline)</a:t>
            </a:r>
          </a:p>
          <a:p>
            <a:pPr eaLnBrk="1" hangingPunct="1">
              <a:buClrTx/>
            </a:pPr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the server becomes inactive set the replenishment amount as the capacity consumed</a:t>
            </a:r>
          </a:p>
        </p:txBody>
      </p:sp>
      <p:sp>
        <p:nvSpPr>
          <p:cNvPr id="333831" name="Text Box 6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407B3C97-49A1-8546-A886-96CC0B3B5972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33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" y="1369972"/>
            <a:ext cx="6444208" cy="31815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69980" y="3527221"/>
            <a:ext cx="26645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Ties among tasks are always resolved </a:t>
            </a:r>
          </a:p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in favor of the </a:t>
            </a:r>
            <a:r>
              <a:rPr lang="en-US" sz="1100" i="1" dirty="0">
                <a:latin typeface="Calibri" charset="0"/>
                <a:ea typeface="Calibri" charset="0"/>
                <a:cs typeface="Calibri" charset="0"/>
              </a:rPr>
              <a:t>server:</a:t>
            </a:r>
          </a:p>
          <a:p>
            <a:r>
              <a:rPr lang="en-US" sz="1100" i="1" dirty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Increases responsiveness of aperiodic </a:t>
            </a:r>
          </a:p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    requests without jeopardizing feasibility </a:t>
            </a:r>
          </a:p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    of hard tasks</a:t>
            </a:r>
          </a:p>
          <a:p>
            <a:endParaRPr lang="en-US" sz="11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2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Dynamic sporadic server: Problems?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8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587500"/>
                <a:ext cx="8610600" cy="4876800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When server period is long, execution of aperiodic requests is significantly delayed</a:t>
                </a:r>
              </a:p>
              <a:p>
                <a:pPr lvl="1" eaLnBrk="1" hangingPunct="1"/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Longer period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⇒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server scheduled with farther absolute deadlines (policy is EDF)</a:t>
                </a:r>
              </a:p>
              <a:p>
                <a:pPr eaLnBrk="1" hangingPunct="1"/>
                <a:r>
                  <a:rPr lang="en-US" sz="2000" b="1" dirty="0">
                    <a:latin typeface="Calibri" charset="0"/>
                    <a:ea typeface="Calibri" charset="0"/>
                    <a:cs typeface="Calibri" charset="0"/>
                  </a:rPr>
                  <a:t>Possible solution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: Reduce period of server while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constant</a:t>
                </a:r>
              </a:p>
              <a:p>
                <a:pPr lvl="1" eaLnBrk="1" hangingPunct="1"/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constant while decreasing period, capacity should decrease</a:t>
                </a:r>
              </a:p>
              <a:p>
                <a:pPr lvl="1" eaLnBrk="1" hangingPunct="1"/>
                <a:r>
                  <a:rPr lang="en-US" sz="1600" b="1" dirty="0">
                    <a:latin typeface="Calibri" charset="0"/>
                    <a:ea typeface="Calibri" charset="0"/>
                    <a:cs typeface="Calibri" charset="0"/>
                  </a:rPr>
                  <a:t>Consequences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: Excessive run-time overhead</a:t>
                </a:r>
              </a:p>
              <a:p>
                <a:pPr lvl="2" eaLnBrk="1" hangingPunct="1">
                  <a:spcBef>
                    <a:spcPts val="900"/>
                  </a:spcBef>
                </a:pP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More frequent replenishments  </a:t>
                </a:r>
              </a:p>
              <a:p>
                <a:pPr lvl="2" eaLnBrk="1" hangingPunct="1">
                  <a:spcBef>
                    <a:spcPts val="900"/>
                  </a:spcBef>
                </a:pP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Increased context switches with periodic tasks</a:t>
                </a:r>
              </a:p>
              <a:p>
                <a:pPr eaLnBrk="1" hangingPunct="1"/>
                <a:r>
                  <a:rPr lang="en-US" sz="2000" b="1" dirty="0">
                    <a:latin typeface="Calibri" charset="0"/>
                    <a:ea typeface="Calibri" charset="0"/>
                    <a:cs typeface="Calibri" charset="0"/>
                  </a:rPr>
                  <a:t>Another approach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: change the way server deadlines are assigned</a:t>
                </a:r>
              </a:p>
              <a:p>
                <a:pPr lvl="1" eaLnBrk="1" hangingPunct="1"/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Assign server earlier deadlines in such a way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is never exceeded (to preserve temporal isolation of hard tasks and not interfere with them)</a:t>
                </a:r>
              </a:p>
            </p:txBody>
          </p:sp>
        </mc:Choice>
        <mc:Fallback xmlns="">
          <p:sp>
            <p:nvSpPr>
              <p:cNvPr id="3328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587500"/>
                <a:ext cx="8610600" cy="4876800"/>
              </a:xfrm>
              <a:blipFill>
                <a:blip r:embed="rId2"/>
                <a:stretch>
                  <a:fillRect l="-1178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2805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33CCCF1F-DFC0-4E4D-8E63-6D6AF95928C9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34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10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9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The Constant Bandwidth Server (CBS)</a:t>
            </a:r>
          </a:p>
        </p:txBody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87500"/>
            <a:ext cx="8650288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Server has a maximum budget 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Q</a:t>
            </a:r>
            <a:r>
              <a:rPr lang="en-US" sz="1600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and a period 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600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endParaRPr lang="en-US" sz="1600" baseline="-36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The server is said to be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active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if jobs are pending, otherwise it is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idle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[much simpler definitions]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When an aperiodic job arrives it inherits the server deadline, 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endParaRPr lang="en-US" sz="1600" baseline="-36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When an aperiodic job executes the server budget is decreased by the same amount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When the budget is zero it is recharged to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Q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and deadline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is increased by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old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P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Consequence: </a:t>
            </a:r>
            <a:r>
              <a:rPr lang="en-US" sz="1600">
                <a:latin typeface="Calibri" charset="0"/>
                <a:ea typeface="Calibri" charset="0"/>
                <a:cs typeface="Calibri" charset="0"/>
              </a:rPr>
              <a:t>server remaining budget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is never 0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When a job arrives at time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and the server is idle:</a:t>
            </a:r>
          </a:p>
          <a:p>
            <a:pPr marL="482600" lvl="1" eaLnBrk="1" hangingPunct="1">
              <a:lnSpc>
                <a:spcPct val="80000"/>
              </a:lnSpc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f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remaining budget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600" b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 &gt;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b="1" i="1" baseline="-31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– t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sz="1600" b="1" i="1" baseline="-31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baseline="-31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, the deadline is advanced to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t + P</a:t>
            </a:r>
            <a:r>
              <a:rPr lang="en-US" sz="1600" b="1" i="1" baseline="-31000" dirty="0">
                <a:latin typeface="Calibri" charset="0"/>
                <a:ea typeface="Calibri" charset="0"/>
                <a:cs typeface="Calibri" charset="0"/>
              </a:rPr>
              <a:t>s 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[new 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=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t 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sz="1600" b="1" i="1" dirty="0">
                <a:latin typeface="Calibri" charset="0"/>
                <a:ea typeface="Calibri" charset="0"/>
                <a:cs typeface="Calibri" charset="0"/>
              </a:rPr>
              <a:t> P</a:t>
            </a:r>
            <a:r>
              <a:rPr lang="en-US" sz="1600" b="1" i="1" baseline="-3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]</a:t>
            </a:r>
            <a:endParaRPr lang="en-US" sz="1600" b="1" i="1" baseline="-31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The main </a:t>
            </a:r>
            <a:r>
              <a:rPr lang="en-US" sz="1600" dirty="0">
                <a:solidFill>
                  <a:srgbClr val="72141B"/>
                </a:solidFill>
                <a:latin typeface="Calibri" charset="0"/>
                <a:ea typeface="Calibri" charset="0"/>
                <a:cs typeface="Calibri" charset="0"/>
              </a:rPr>
              <a:t>advantage of the CBS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is that it can deal with </a:t>
            </a:r>
            <a:r>
              <a:rPr lang="en-US" sz="1600" dirty="0">
                <a:solidFill>
                  <a:srgbClr val="72141B"/>
                </a:solidFill>
                <a:latin typeface="Calibri" charset="0"/>
                <a:ea typeface="Calibri" charset="0"/>
                <a:cs typeface="Calibri" charset="0"/>
              </a:rPr>
              <a:t>overruns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-- when jobs exceed their estimated computation times</a:t>
            </a:r>
          </a:p>
        </p:txBody>
      </p:sp>
      <p:sp>
        <p:nvSpPr>
          <p:cNvPr id="339973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6B5AC032-F254-7A41-B9F0-52B89F844235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35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" y="1461600"/>
            <a:ext cx="5338739" cy="2095094"/>
          </a:xfrm>
          <a:prstGeom prst="rect">
            <a:avLst/>
          </a:prstGeom>
        </p:spPr>
      </p:pic>
      <p:sp>
        <p:nvSpPr>
          <p:cNvPr id="340995" name="Line 2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09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Example for CBS</a:t>
            </a:r>
          </a:p>
        </p:txBody>
      </p:sp>
      <p:sp>
        <p:nvSpPr>
          <p:cNvPr id="340997" name="Rectangle 4"/>
          <p:cNvSpPr>
            <a:spLocks/>
          </p:cNvSpPr>
          <p:nvPr/>
        </p:nvSpPr>
        <p:spPr bwMode="auto">
          <a:xfrm>
            <a:off x="5728675" y="1631950"/>
            <a:ext cx="3797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One hard periodic task</a:t>
            </a:r>
          </a:p>
          <a:p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: (P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=7, C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1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=4)</a:t>
            </a:r>
          </a:p>
          <a:p>
            <a:endParaRPr lang="en-US" sz="12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One soft task served by a CBS</a:t>
            </a:r>
            <a:endParaRPr lang="en-US" sz="12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P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=8, Q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S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=3</a:t>
            </a:r>
          </a:p>
          <a:p>
            <a:endParaRPr lang="en-US" sz="12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J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2,1</a:t>
            </a:r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 has computation time 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 and arrives at 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t=3</a:t>
            </a:r>
            <a:endParaRPr lang="en-US" sz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 Light" charset="0"/>
            </a:endParaRPr>
          </a:p>
          <a:p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J</a:t>
            </a:r>
            <a:r>
              <a:rPr lang="en-US" sz="12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2,2</a:t>
            </a:r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 has computation time 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 and arrives at </a:t>
            </a:r>
            <a:r>
              <a:rPr lang="en-US" sz="12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t=13</a:t>
            </a:r>
          </a:p>
        </p:txBody>
      </p:sp>
      <p:sp>
        <p:nvSpPr>
          <p:cNvPr id="340998" name="Oval 5"/>
          <p:cNvSpPr>
            <a:spLocks/>
          </p:cNvSpPr>
          <p:nvPr/>
        </p:nvSpPr>
        <p:spPr bwMode="auto">
          <a:xfrm>
            <a:off x="5671344" y="2881812"/>
            <a:ext cx="286694" cy="188647"/>
          </a:xfrm>
          <a:prstGeom prst="ellipse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0999" name="AutoShape 6"/>
          <p:cNvSpPr>
            <a:spLocks/>
          </p:cNvSpPr>
          <p:nvPr/>
        </p:nvSpPr>
        <p:spPr bwMode="auto">
          <a:xfrm>
            <a:off x="1691680" y="2564903"/>
            <a:ext cx="3966964" cy="509513"/>
          </a:xfrm>
          <a:custGeom>
            <a:avLst/>
            <a:gdLst>
              <a:gd name="T0" fmla="*/ 0 w 19448"/>
              <a:gd name="T1" fmla="*/ 0 h 15254"/>
              <a:gd name="T2" fmla="*/ 19448 w 19448"/>
              <a:gd name="T3" fmla="*/ 15254 h 15254"/>
            </a:gdLst>
            <a:ahLst/>
            <a:cxnLst/>
            <a:rect l="T0" t="T1" r="T2" b="T3"/>
            <a:pathLst>
              <a:path w="19448" h="15254">
                <a:moveTo>
                  <a:pt x="19448" y="13935"/>
                </a:moveTo>
                <a:cubicBezTo>
                  <a:pt x="19448" y="13935"/>
                  <a:pt x="-2152" y="21600"/>
                  <a:pt x="165" y="0"/>
                </a:cubicBezTo>
              </a:path>
            </a:pathLst>
          </a:custGeom>
          <a:noFill/>
          <a:ln w="1905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1000" name="Oval 7"/>
          <p:cNvSpPr>
            <a:spLocks/>
          </p:cNvSpPr>
          <p:nvPr/>
        </p:nvSpPr>
        <p:spPr bwMode="auto">
          <a:xfrm>
            <a:off x="5671344" y="3068959"/>
            <a:ext cx="286694" cy="184379"/>
          </a:xfrm>
          <a:prstGeom prst="ellipse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1001" name="AutoShape 8"/>
          <p:cNvSpPr>
            <a:spLocks/>
          </p:cNvSpPr>
          <p:nvPr/>
        </p:nvSpPr>
        <p:spPr bwMode="auto">
          <a:xfrm>
            <a:off x="3503596" y="2569945"/>
            <a:ext cx="2165684" cy="693019"/>
          </a:xfrm>
          <a:custGeom>
            <a:avLst/>
            <a:gdLst>
              <a:gd name="T0" fmla="*/ 0 w 19448"/>
              <a:gd name="T1" fmla="*/ 0 h 15254"/>
              <a:gd name="T2" fmla="*/ 19448 w 19448"/>
              <a:gd name="T3" fmla="*/ 15254 h 15254"/>
            </a:gdLst>
            <a:ahLst/>
            <a:cxnLst/>
            <a:rect l="T0" t="T1" r="T2" b="T3"/>
            <a:pathLst>
              <a:path w="19448" h="15254">
                <a:moveTo>
                  <a:pt x="19448" y="13935"/>
                </a:moveTo>
                <a:cubicBezTo>
                  <a:pt x="19448" y="13935"/>
                  <a:pt x="-2152" y="21600"/>
                  <a:pt x="165" y="0"/>
                </a:cubicBezTo>
              </a:path>
            </a:pathLst>
          </a:custGeom>
          <a:noFill/>
          <a:ln w="1905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1181100" y="3632200"/>
            <a:ext cx="6769100" cy="293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>
              <a:spcBef>
                <a:spcPts val="1500"/>
              </a:spcBef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The first instance of Task 2 (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J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2,1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) arrives 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t=3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. 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=3,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d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=8 and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=3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. </a:t>
            </a:r>
            <a:b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</a:b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= 3 &gt; (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d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-t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)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U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= 15/8. Therefore the server budget is recharged to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3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and the deadline is set to 3+8=11.</a:t>
            </a:r>
          </a:p>
          <a:p>
            <a:pPr>
              <a:spcBef>
                <a:spcPts val="1500"/>
              </a:spcBef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t=7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, the budget is exhausted so the new deadline is set to 11+8=19 and the budget replenished. 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=12,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J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2,1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is complete.</a:t>
            </a:r>
          </a:p>
          <a:p>
            <a:pPr>
              <a:spcBef>
                <a:spcPts val="1500"/>
              </a:spcBef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t=13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,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J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2,2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is released.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C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= 2 &lt; (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d</a:t>
            </a:r>
            <a:r>
              <a:rPr lang="en-US" sz="1600" i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-t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)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U</a:t>
            </a:r>
            <a:r>
              <a:rPr lang="en-US" sz="1600" i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= 9/4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. J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2,2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starts executing with deadline 19.</a:t>
            </a:r>
          </a:p>
          <a:p>
            <a:pPr>
              <a:spcBef>
                <a:spcPts val="1500"/>
              </a:spcBef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t=15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, the budget is exhausted. The new deadline of 19+8=27 is assigned to the server and the budget is reset to 3.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J</a:t>
            </a:r>
            <a:r>
              <a:rPr lang="en-US" sz="1600" i="1" baseline="-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2,2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 completes at </a:t>
            </a:r>
            <a:r>
              <a:rPr lang="en-US" sz="16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t=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20.</a:t>
            </a:r>
          </a:p>
        </p:txBody>
      </p:sp>
      <p:sp>
        <p:nvSpPr>
          <p:cNvPr id="341003" name="Text Box 10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C4B0A39E-CA0A-8C42-B7B8-F24429B29C62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36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sp>
        <p:nvSpPr>
          <p:cNvPr id="341004" name="Oval 11"/>
          <p:cNvSpPr>
            <a:spLocks/>
          </p:cNvSpPr>
          <p:nvPr/>
        </p:nvSpPr>
        <p:spPr bwMode="auto">
          <a:xfrm>
            <a:off x="6054291" y="2473725"/>
            <a:ext cx="418360" cy="240599"/>
          </a:xfrm>
          <a:prstGeom prst="ellipse">
            <a:avLst/>
          </a:prstGeom>
          <a:noFill/>
          <a:ln w="19050">
            <a:solidFill>
              <a:srgbClr val="72141B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1005" name="Rectangle 12"/>
          <p:cNvSpPr>
            <a:spLocks/>
          </p:cNvSpPr>
          <p:nvPr/>
        </p:nvSpPr>
        <p:spPr bwMode="auto">
          <a:xfrm>
            <a:off x="7546577" y="1512715"/>
            <a:ext cx="138557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Maximum budget</a:t>
            </a:r>
          </a:p>
        </p:txBody>
      </p:sp>
      <p:sp>
        <p:nvSpPr>
          <p:cNvPr id="341006" name="AutoShape 13"/>
          <p:cNvSpPr>
            <a:spLocks/>
          </p:cNvSpPr>
          <p:nvPr/>
        </p:nvSpPr>
        <p:spPr bwMode="auto">
          <a:xfrm>
            <a:off x="6472651" y="1743547"/>
            <a:ext cx="1987781" cy="1109389"/>
          </a:xfrm>
          <a:custGeom>
            <a:avLst/>
            <a:gdLst>
              <a:gd name="T0" fmla="*/ 0 w 21600"/>
              <a:gd name="T1" fmla="*/ 0 h 13746"/>
              <a:gd name="T2" fmla="*/ 21600 w 21600"/>
              <a:gd name="T3" fmla="*/ 13746 h 13746"/>
            </a:gdLst>
            <a:ahLst/>
            <a:cxnLst/>
            <a:rect l="T0" t="T1" r="T2" b="T3"/>
            <a:pathLst>
              <a:path w="21600" h="13746">
                <a:moveTo>
                  <a:pt x="21600" y="0"/>
                </a:moveTo>
                <a:cubicBezTo>
                  <a:pt x="21600" y="0"/>
                  <a:pt x="5963" y="21600"/>
                  <a:pt x="0" y="10673"/>
                </a:cubicBezTo>
              </a:path>
            </a:pathLst>
          </a:custGeom>
          <a:noFill/>
          <a:ln w="25400">
            <a:solidFill>
              <a:srgbClr val="72141B"/>
            </a:solidFill>
            <a:miter lim="800000"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190" name="Oval 14"/>
          <p:cNvSpPr>
            <a:spLocks/>
          </p:cNvSpPr>
          <p:nvPr/>
        </p:nvSpPr>
        <p:spPr bwMode="auto">
          <a:xfrm>
            <a:off x="6327979" y="3763478"/>
            <a:ext cx="404261" cy="332845"/>
          </a:xfrm>
          <a:prstGeom prst="ellipse">
            <a:avLst/>
          </a:prstGeom>
          <a:noFill/>
          <a:ln w="19050">
            <a:solidFill>
              <a:srgbClr val="72141B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1008" name="Rectangle 15"/>
          <p:cNvSpPr>
            <a:spLocks/>
          </p:cNvSpPr>
          <p:nvPr/>
        </p:nvSpPr>
        <p:spPr bwMode="auto">
          <a:xfrm>
            <a:off x="6871987" y="3310192"/>
            <a:ext cx="118910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Helvetica Neue Light" charset="0"/>
              </a:rPr>
              <a:t>Current budget</a:t>
            </a:r>
          </a:p>
        </p:txBody>
      </p:sp>
      <p:cxnSp>
        <p:nvCxnSpPr>
          <p:cNvPr id="4" name="Straight Arrow Connector 3"/>
          <p:cNvCxnSpPr>
            <a:stCxn id="341008" idx="2"/>
            <a:endCxn id="50190" idx="7"/>
          </p:cNvCxnSpPr>
          <p:nvPr/>
        </p:nvCxnSpPr>
        <p:spPr bwMode="auto">
          <a:xfrm flipH="1">
            <a:off x="6673037" y="3541024"/>
            <a:ext cx="793504" cy="271198"/>
          </a:xfrm>
          <a:prstGeom prst="straightConnector1">
            <a:avLst/>
          </a:prstGeom>
          <a:solidFill>
            <a:srgbClr val="16E1A7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8" grpId="0" animBg="1"/>
      <p:bldP spid="340999" grpId="0" animBg="1"/>
      <p:bldP spid="341000" grpId="0" animBg="1"/>
      <p:bldP spid="341001" grpId="0" animBg="1"/>
      <p:bldP spid="50190" grpId="0" animBg="1"/>
      <p:bldP spid="34100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2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Principles of server design</a:t>
            </a:r>
          </a:p>
        </p:txBody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It is simple enough to represent the servers as periodic tasks</a:t>
            </a:r>
          </a:p>
          <a:p>
            <a:pPr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So, why so many rules?</a:t>
            </a:r>
          </a:p>
          <a:p>
            <a:pPr marL="482600" lvl="1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We want to reduce the response times for aperiodic tasks</a:t>
            </a:r>
          </a:p>
          <a:p>
            <a:pPr marL="482600" lvl="1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Avoid the problems with the polling server: retain unused budget</a:t>
            </a:r>
          </a:p>
          <a:p>
            <a:pPr marL="482600" lvl="1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If we want to retain the budget</a:t>
            </a:r>
          </a:p>
          <a:p>
            <a:pPr marL="800100" lvl="2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When does it expire?</a:t>
            </a:r>
          </a:p>
          <a:p>
            <a:pPr marL="1104900" lvl="3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If a server has budget 2 and deadline 5, it cannot have a budget of 2 when t=4; there is only one unit of computation remaining but a budget of 2</a:t>
            </a:r>
          </a:p>
          <a:p>
            <a:pPr marL="1104900" lvl="3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We can not make the operating system do too much work. It only schedules by priority or deadline and does not verify if the deadline has expired or not.</a:t>
            </a:r>
          </a:p>
        </p:txBody>
      </p:sp>
      <p:sp>
        <p:nvSpPr>
          <p:cNvPr id="322565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759D2C0C-0CB0-2443-93AD-751CA8A6D8EF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37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340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3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Principles of server design</a:t>
            </a:r>
          </a:p>
        </p:txBody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It is simple enough to represent the servers as periodic tasks</a:t>
            </a:r>
          </a:p>
          <a:p>
            <a:pPr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So, why so many rules?</a:t>
            </a:r>
          </a:p>
          <a:p>
            <a:pPr marL="482600" lvl="1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We want to reduce the response times for aperiodic tasks</a:t>
            </a:r>
          </a:p>
          <a:p>
            <a:pPr marL="482600" lvl="1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Avoid the problems with the polling server: retain unused budget</a:t>
            </a:r>
          </a:p>
          <a:p>
            <a:pPr marL="482600" lvl="1" eaLnBrk="1" hangingPunct="1">
              <a:spcBef>
                <a:spcPts val="1200"/>
              </a:spcBef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If we want to retain the budget</a:t>
            </a:r>
          </a:p>
          <a:p>
            <a:pPr marL="800100" lvl="2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When does it expire?</a:t>
            </a:r>
          </a:p>
          <a:p>
            <a:pPr marL="800100" lvl="2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When does it increase?</a:t>
            </a:r>
          </a:p>
          <a:p>
            <a:pPr marL="1104900" lvl="3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If we consume a portion of the budget, when do we restore it?</a:t>
            </a:r>
          </a:p>
          <a:p>
            <a:pPr marL="800100" lvl="2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We cannot allow the server to use more than the allotted fraction of the processor: if the server has a utilization of 0.4, it can not use more than 2 units of time every 5 units (or 4 in every 10, 8 in every 20, ...)</a:t>
            </a:r>
          </a:p>
          <a:p>
            <a:pPr marL="800100" lvl="2" eaLnBrk="1" hangingPunct="1">
              <a:spcBef>
                <a:spcPts val="1200"/>
              </a:spcBef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How can we implement these easily? [The polling server is easy to implement.]</a:t>
            </a:r>
          </a:p>
        </p:txBody>
      </p:sp>
      <p:sp>
        <p:nvSpPr>
          <p:cNvPr id="323589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F236010C-E08D-B341-97B4-8D018E37B971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38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1973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2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Summarizing aperiodic servers</a:t>
            </a:r>
          </a:p>
        </p:txBody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Quite a few aperiodic server mechanisms</a:t>
            </a:r>
          </a:p>
          <a:p>
            <a:pPr eaLnBrk="1" hangingPunct="1"/>
            <a:r>
              <a:rPr lang="en-US" sz="1800" dirty="0"/>
              <a:t>The difference between these schemes concerns </a:t>
            </a:r>
            <a:r>
              <a:rPr lang="en-US" sz="1800" dirty="0">
                <a:solidFill>
                  <a:srgbClr val="72141B"/>
                </a:solidFill>
              </a:rPr>
              <a:t>performance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72141B"/>
                </a:solidFill>
              </a:rPr>
              <a:t>complexity</a:t>
            </a:r>
            <a:r>
              <a:rPr lang="en-US" sz="1800" dirty="0"/>
              <a:t> (implementation, memory etc.)</a:t>
            </a:r>
          </a:p>
          <a:p>
            <a:pPr eaLnBrk="1" hangingPunct="1"/>
            <a:r>
              <a:rPr lang="en-US" sz="1800" dirty="0"/>
              <a:t>CBS is used most often in the dynamic priority case: reasonable performance and easy implementation</a:t>
            </a:r>
          </a:p>
          <a:p>
            <a:pPr lvl="1" eaLnBrk="1" hangingPunct="1"/>
            <a:r>
              <a:rPr lang="en-US" sz="1400" dirty="0"/>
              <a:t>Officially implemented in the Linux kernel since 3.14</a:t>
            </a:r>
          </a:p>
        </p:txBody>
      </p:sp>
      <p:sp>
        <p:nvSpPr>
          <p:cNvPr id="342021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690A87B3-BA21-C74E-A8B2-6C75F72C9320}" type="slidenum">
              <a:rPr lang="en-US" sz="900">
                <a:solidFill>
                  <a:schemeClr val="tx1"/>
                </a:solidFill>
                <a:latin typeface="Avenir Book"/>
                <a:ea typeface="Avenir Book"/>
                <a:cs typeface="Avenir Book"/>
                <a:sym typeface="Helvetica Neue" charset="0"/>
              </a:rPr>
              <a:pPr algn="r"/>
              <a:t>39</a:t>
            </a:fld>
            <a:endParaRPr lang="en-US" sz="900" dirty="0">
              <a:solidFill>
                <a:schemeClr val="tx1"/>
              </a:solidFill>
              <a:latin typeface="Avenir Book"/>
              <a:ea typeface="Avenir Book"/>
              <a:cs typeface="Avenir Book"/>
              <a:sym typeface="Helvetica Neue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9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Mixing periodic and aperiodic tasks</a:t>
            </a:r>
          </a:p>
        </p:txBody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/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Question: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how to execute aperiodic tasks without violating schedulability guarantees given to periodic tasks?</a:t>
            </a:r>
          </a:p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And in a static-priority environment</a:t>
            </a:r>
          </a:p>
        </p:txBody>
      </p:sp>
      <p:sp>
        <p:nvSpPr>
          <p:cNvPr id="299013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318828FB-B579-2744-B797-99164B6964E1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4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6820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3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Lecture summary</a:t>
            </a:r>
          </a:p>
        </p:txBody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800" dirty="0" err="1"/>
              <a:t>Aperiodic</a:t>
            </a:r>
            <a:r>
              <a:rPr lang="en-US" sz="1800" dirty="0"/>
              <a:t> task servers</a:t>
            </a:r>
          </a:p>
          <a:p>
            <a:pPr marL="482600" lvl="1" eaLnBrk="1" hangingPunct="1"/>
            <a:r>
              <a:rPr lang="en-US" sz="1800" dirty="0"/>
              <a:t>Static priorities</a:t>
            </a:r>
          </a:p>
          <a:p>
            <a:pPr marL="800100" lvl="2" eaLnBrk="1" hangingPunct="1"/>
            <a:r>
              <a:rPr lang="en-US" sz="1800" dirty="0"/>
              <a:t>Polling Server</a:t>
            </a:r>
          </a:p>
          <a:p>
            <a:pPr marL="800100" lvl="2" eaLnBrk="1" hangingPunct="1"/>
            <a:r>
              <a:rPr lang="en-US" sz="1800" dirty="0"/>
              <a:t>Sporadic Server</a:t>
            </a:r>
          </a:p>
          <a:p>
            <a:pPr marL="482600" lvl="1" eaLnBrk="1" hangingPunct="1"/>
            <a:r>
              <a:rPr lang="en-US" sz="1800" dirty="0"/>
              <a:t>Dynamic priorities</a:t>
            </a:r>
          </a:p>
          <a:p>
            <a:pPr marL="800100" lvl="2" eaLnBrk="1" hangingPunct="1"/>
            <a:r>
              <a:rPr lang="en-US" sz="1800" dirty="0"/>
              <a:t>Dynamic Sporadic Server</a:t>
            </a:r>
          </a:p>
          <a:p>
            <a:pPr marL="800100" lvl="2" eaLnBrk="1" hangingPunct="1"/>
            <a:r>
              <a:rPr lang="en-US" sz="1800" dirty="0"/>
              <a:t>Constant Bandwidth Server</a:t>
            </a:r>
          </a:p>
        </p:txBody>
      </p:sp>
      <p:sp>
        <p:nvSpPr>
          <p:cNvPr id="343045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C29B1A16-503F-EB4D-93D1-894F607E6B86}" type="slidenum">
              <a:rPr lang="en-US" sz="900">
                <a:solidFill>
                  <a:schemeClr val="tx1"/>
                </a:solidFill>
                <a:latin typeface="Avenir Book"/>
                <a:ea typeface="Avenir Book"/>
                <a:cs typeface="Avenir Book"/>
                <a:sym typeface="Helvetica Neue" charset="0"/>
              </a:rPr>
              <a:pPr algn="r"/>
              <a:t>40</a:t>
            </a:fld>
            <a:endParaRPr lang="en-US" sz="900" dirty="0">
              <a:solidFill>
                <a:schemeClr val="tx1"/>
              </a:solidFill>
              <a:latin typeface="Avenir Book"/>
              <a:ea typeface="Avenir Book"/>
              <a:cs typeface="Avenir Book"/>
              <a:sym typeface="Helvetica Neue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0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Mixing periodic and aperiodic tasks</a:t>
            </a:r>
          </a:p>
        </p:txBody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497888" cy="4840288"/>
          </a:xfrm>
        </p:spPr>
        <p:txBody>
          <a:bodyPr/>
          <a:lstStyle/>
          <a:p>
            <a:pPr eaLnBrk="1" hangingPunct="1"/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Question: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how to execute aperiodic tasks without violating schedulability guarantees given to periodic tasks?</a:t>
            </a:r>
          </a:p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And in a static-priority environment</a:t>
            </a:r>
          </a:p>
          <a:p>
            <a:pPr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Easy approach: schedule aperiodic tasks at the lowest priority level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In the “background”</a:t>
            </a:r>
          </a:p>
          <a:p>
            <a:pPr marL="482600" lvl="1" eaLnBrk="1" hangingPunct="1"/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Problem: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Extremely poor performance for aperiodic tasks; periodic tasks can be delayed as long as they do not miss their deadlines</a:t>
            </a:r>
          </a:p>
        </p:txBody>
      </p:sp>
      <p:sp>
        <p:nvSpPr>
          <p:cNvPr id="300037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CB56F104-9359-F547-9B5F-B45B64ADD3BC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5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408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Server-based systems</a:t>
            </a:r>
          </a:p>
        </p:txBody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343900" cy="3505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Periodically invoke a service task (“server”) to execute aperiodic tasks</a:t>
            </a: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server is modeled as a periodic task and can be included in schedulability analysis</a:t>
            </a: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Allocate the server a computation budget 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800" i="1" baseline="-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and a period 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800" i="1" baseline="-25000" dirty="0">
                <a:latin typeface="Calibri" charset="0"/>
                <a:ea typeface="Calibri" charset="0"/>
                <a:cs typeface="Calibri" charset="0"/>
              </a:rPr>
              <a:t>s</a:t>
            </a:r>
            <a:endParaRPr lang="en-US" sz="1800" baseline="-25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server can serve aperiodic tasks until the budget expires; the budget can be replenished every period</a:t>
            </a:r>
          </a:p>
          <a:p>
            <a:pPr eaLnBrk="1" hangingPunct="1"/>
            <a:r>
              <a:rPr lang="en-US" sz="1800" dirty="0">
                <a:solidFill>
                  <a:srgbClr val="7575D1"/>
                </a:solidFill>
                <a:latin typeface="Calibri" charset="0"/>
                <a:ea typeface="Calibri" charset="0"/>
                <a:cs typeface="Calibri" charset="0"/>
              </a:rPr>
              <a:t>Many choices: Servers have different flavors depending on the details of when they are invoked, what priority they have, and </a:t>
            </a:r>
            <a:r>
              <a:rPr lang="en-US" sz="1800" i="1" dirty="0">
                <a:solidFill>
                  <a:srgbClr val="7575D1"/>
                </a:solidFill>
                <a:latin typeface="Calibri" charset="0"/>
                <a:ea typeface="Calibri" charset="0"/>
                <a:cs typeface="Calibri" charset="0"/>
              </a:rPr>
              <a:t>when budgets are replenished</a:t>
            </a:r>
          </a:p>
        </p:txBody>
      </p:sp>
      <p:sp>
        <p:nvSpPr>
          <p:cNvPr id="301061" name="Line 4"/>
          <p:cNvSpPr>
            <a:spLocks noChangeShapeType="1"/>
          </p:cNvSpPr>
          <p:nvPr/>
        </p:nvSpPr>
        <p:spPr bwMode="auto">
          <a:xfrm>
            <a:off x="914400" y="5181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2" name="Line 5"/>
          <p:cNvSpPr>
            <a:spLocks noChangeShapeType="1"/>
          </p:cNvSpPr>
          <p:nvPr/>
        </p:nvSpPr>
        <p:spPr bwMode="auto">
          <a:xfrm>
            <a:off x="914400" y="6172200"/>
            <a:ext cx="7239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3" name="Line 6"/>
          <p:cNvSpPr>
            <a:spLocks noChangeShapeType="1"/>
          </p:cNvSpPr>
          <p:nvPr/>
        </p:nvSpPr>
        <p:spPr bwMode="auto">
          <a:xfrm>
            <a:off x="3733800" y="5638800"/>
            <a:ext cx="158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4" name="Line 7"/>
          <p:cNvSpPr>
            <a:spLocks noChangeShapeType="1"/>
          </p:cNvSpPr>
          <p:nvPr/>
        </p:nvSpPr>
        <p:spPr bwMode="auto">
          <a:xfrm>
            <a:off x="6553200" y="5638800"/>
            <a:ext cx="158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5" name="Rectangle 8"/>
          <p:cNvSpPr>
            <a:spLocks/>
          </p:cNvSpPr>
          <p:nvPr/>
        </p:nvSpPr>
        <p:spPr bwMode="auto">
          <a:xfrm>
            <a:off x="9144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6" name="Rectangle 9"/>
          <p:cNvSpPr>
            <a:spLocks/>
          </p:cNvSpPr>
          <p:nvPr/>
        </p:nvSpPr>
        <p:spPr bwMode="auto">
          <a:xfrm>
            <a:off x="37338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7" name="Rectangle 10"/>
          <p:cNvSpPr>
            <a:spLocks/>
          </p:cNvSpPr>
          <p:nvPr/>
        </p:nvSpPr>
        <p:spPr bwMode="auto">
          <a:xfrm>
            <a:off x="65532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68" name="Rectangle 11"/>
          <p:cNvSpPr>
            <a:spLocks/>
          </p:cNvSpPr>
          <p:nvPr/>
        </p:nvSpPr>
        <p:spPr bwMode="auto">
          <a:xfrm>
            <a:off x="7908925" y="5670550"/>
            <a:ext cx="757097" cy="3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Server</a:t>
            </a:r>
          </a:p>
        </p:txBody>
      </p:sp>
      <p:sp>
        <p:nvSpPr>
          <p:cNvPr id="301069" name="Line 12"/>
          <p:cNvSpPr>
            <a:spLocks noChangeShapeType="1"/>
          </p:cNvSpPr>
          <p:nvPr/>
        </p:nvSpPr>
        <p:spPr bwMode="auto">
          <a:xfrm>
            <a:off x="3733800" y="6553200"/>
            <a:ext cx="2819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70" name="Line 13"/>
          <p:cNvSpPr>
            <a:spLocks noChangeShapeType="1"/>
          </p:cNvSpPr>
          <p:nvPr/>
        </p:nvSpPr>
        <p:spPr bwMode="auto">
          <a:xfrm>
            <a:off x="3733800" y="6324600"/>
            <a:ext cx="15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71" name="Line 14"/>
          <p:cNvSpPr>
            <a:spLocks noChangeShapeType="1"/>
          </p:cNvSpPr>
          <p:nvPr/>
        </p:nvSpPr>
        <p:spPr bwMode="auto">
          <a:xfrm>
            <a:off x="6553200" y="6324600"/>
            <a:ext cx="15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72" name="Rectangle 15"/>
          <p:cNvSpPr>
            <a:spLocks/>
          </p:cNvSpPr>
          <p:nvPr/>
        </p:nvSpPr>
        <p:spPr bwMode="auto">
          <a:xfrm>
            <a:off x="4495800" y="6172200"/>
            <a:ext cx="1027654" cy="3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Period, </a:t>
            </a:r>
            <a:r>
              <a:rPr lang="en-US" sz="17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P</a:t>
            </a:r>
            <a:r>
              <a:rPr lang="en-US" sz="1700" i="1" baseline="-2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</a:p>
        </p:txBody>
      </p:sp>
      <p:sp>
        <p:nvSpPr>
          <p:cNvPr id="301073" name="Line 16"/>
          <p:cNvSpPr>
            <a:spLocks noChangeShapeType="1"/>
          </p:cNvSpPr>
          <p:nvPr/>
        </p:nvSpPr>
        <p:spPr bwMode="auto">
          <a:xfrm>
            <a:off x="3733800" y="5486400"/>
            <a:ext cx="1066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1074" name="Rectangle 17"/>
          <p:cNvSpPr>
            <a:spLocks/>
          </p:cNvSpPr>
          <p:nvPr/>
        </p:nvSpPr>
        <p:spPr bwMode="auto">
          <a:xfrm>
            <a:off x="3641725" y="5062538"/>
            <a:ext cx="1086901" cy="3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Budget, </a:t>
            </a:r>
            <a:r>
              <a:rPr lang="en-US" sz="17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C</a:t>
            </a:r>
            <a:r>
              <a:rPr lang="en-US" sz="1700" i="1" baseline="-26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</a:t>
            </a:r>
          </a:p>
        </p:txBody>
      </p:sp>
      <p:sp>
        <p:nvSpPr>
          <p:cNvPr id="301075" name="Text Box 18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F2804F7E-A79D-A141-82BC-A0BC48F0C50B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6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602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Server-based systems</a:t>
            </a:r>
          </a:p>
        </p:txBody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343900" cy="3505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Periodically invoke a service task (“server”) to execute aperiodic tasks</a:t>
            </a: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server is modeled as a periodic task and can be included in schedulability analysis</a:t>
            </a: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Allocate the server a computation budget 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800" i="1" baseline="-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and a period 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800" i="1" baseline="-6000" dirty="0">
                <a:latin typeface="Calibri" charset="0"/>
                <a:ea typeface="Calibri" charset="0"/>
                <a:cs typeface="Calibri" charset="0"/>
              </a:rPr>
              <a:t>s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server can serve aperiodic tasks until the budget expires; the budget can be replenished every period</a:t>
            </a:r>
          </a:p>
          <a:p>
            <a:pPr eaLnBrk="1" hangingPunct="1"/>
            <a:r>
              <a:rPr lang="en-US" sz="1800" dirty="0">
                <a:solidFill>
                  <a:srgbClr val="7575D1"/>
                </a:solidFill>
                <a:latin typeface="Calibri" charset="0"/>
                <a:ea typeface="Calibri" charset="0"/>
                <a:cs typeface="Calibri" charset="0"/>
              </a:rPr>
              <a:t>Many choices: Servers have different flavors depending on the details of when they are invoked, what priority they have, and when budgets are replenished</a:t>
            </a:r>
          </a:p>
        </p:txBody>
      </p:sp>
      <p:sp>
        <p:nvSpPr>
          <p:cNvPr id="302085" name="Rectangle 4"/>
          <p:cNvSpPr>
            <a:spLocks/>
          </p:cNvSpPr>
          <p:nvPr/>
        </p:nvSpPr>
        <p:spPr bwMode="auto">
          <a:xfrm>
            <a:off x="7908925" y="5670550"/>
            <a:ext cx="749664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Server</a:t>
            </a:r>
          </a:p>
        </p:txBody>
      </p:sp>
      <p:sp>
        <p:nvSpPr>
          <p:cNvPr id="302086" name="Line 5"/>
          <p:cNvSpPr>
            <a:spLocks noChangeShapeType="1"/>
          </p:cNvSpPr>
          <p:nvPr/>
        </p:nvSpPr>
        <p:spPr bwMode="auto">
          <a:xfrm>
            <a:off x="914400" y="5181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87" name="Line 6"/>
          <p:cNvSpPr>
            <a:spLocks noChangeShapeType="1"/>
          </p:cNvSpPr>
          <p:nvPr/>
        </p:nvSpPr>
        <p:spPr bwMode="auto">
          <a:xfrm>
            <a:off x="914400" y="6172200"/>
            <a:ext cx="7239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88" name="Line 7"/>
          <p:cNvSpPr>
            <a:spLocks noChangeShapeType="1"/>
          </p:cNvSpPr>
          <p:nvPr/>
        </p:nvSpPr>
        <p:spPr bwMode="auto">
          <a:xfrm>
            <a:off x="3733800" y="5638800"/>
            <a:ext cx="158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89" name="Line 8"/>
          <p:cNvSpPr>
            <a:spLocks noChangeShapeType="1"/>
          </p:cNvSpPr>
          <p:nvPr/>
        </p:nvSpPr>
        <p:spPr bwMode="auto">
          <a:xfrm>
            <a:off x="6553200" y="5638800"/>
            <a:ext cx="158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0" name="Rectangle 9"/>
          <p:cNvSpPr>
            <a:spLocks/>
          </p:cNvSpPr>
          <p:nvPr/>
        </p:nvSpPr>
        <p:spPr bwMode="auto">
          <a:xfrm>
            <a:off x="9144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1" name="Rectangle 10"/>
          <p:cNvSpPr>
            <a:spLocks/>
          </p:cNvSpPr>
          <p:nvPr/>
        </p:nvSpPr>
        <p:spPr bwMode="auto">
          <a:xfrm>
            <a:off x="37338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2" name="Rectangle 11"/>
          <p:cNvSpPr>
            <a:spLocks/>
          </p:cNvSpPr>
          <p:nvPr/>
        </p:nvSpPr>
        <p:spPr bwMode="auto">
          <a:xfrm>
            <a:off x="65532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3" name="Rectangle 12"/>
          <p:cNvSpPr>
            <a:spLocks/>
          </p:cNvSpPr>
          <p:nvPr/>
        </p:nvSpPr>
        <p:spPr bwMode="auto">
          <a:xfrm>
            <a:off x="2590800" y="6400800"/>
            <a:ext cx="4572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4" name="Rectangle 13"/>
          <p:cNvSpPr>
            <a:spLocks/>
          </p:cNvSpPr>
          <p:nvPr/>
        </p:nvSpPr>
        <p:spPr bwMode="auto">
          <a:xfrm>
            <a:off x="2209800" y="6400800"/>
            <a:ext cx="2286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5" name="Rectangle 14"/>
          <p:cNvSpPr>
            <a:spLocks/>
          </p:cNvSpPr>
          <p:nvPr/>
        </p:nvSpPr>
        <p:spPr bwMode="auto">
          <a:xfrm>
            <a:off x="3200400" y="6400800"/>
            <a:ext cx="3810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6" name="Rectangle 15"/>
          <p:cNvSpPr>
            <a:spLocks/>
          </p:cNvSpPr>
          <p:nvPr/>
        </p:nvSpPr>
        <p:spPr bwMode="auto">
          <a:xfrm>
            <a:off x="4267200" y="6400800"/>
            <a:ext cx="3048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7" name="Rectangle 16"/>
          <p:cNvSpPr>
            <a:spLocks/>
          </p:cNvSpPr>
          <p:nvPr/>
        </p:nvSpPr>
        <p:spPr bwMode="auto">
          <a:xfrm>
            <a:off x="5181600" y="6400800"/>
            <a:ext cx="4572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8" name="Rectangle 17"/>
          <p:cNvSpPr>
            <a:spLocks/>
          </p:cNvSpPr>
          <p:nvPr/>
        </p:nvSpPr>
        <p:spPr bwMode="auto">
          <a:xfrm>
            <a:off x="6096000" y="6400800"/>
            <a:ext cx="2286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2099" name="Rectangle 18"/>
          <p:cNvSpPr>
            <a:spLocks/>
          </p:cNvSpPr>
          <p:nvPr/>
        </p:nvSpPr>
        <p:spPr bwMode="auto">
          <a:xfrm>
            <a:off x="6613525" y="6356350"/>
            <a:ext cx="1540422" cy="3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Aperiodic Tasks</a:t>
            </a:r>
          </a:p>
        </p:txBody>
      </p:sp>
      <p:sp>
        <p:nvSpPr>
          <p:cNvPr id="302100" name="Text Box 19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E7D546A1-9845-3745-8E28-7B850092DED4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7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822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Server-based systems</a:t>
            </a:r>
          </a:p>
        </p:txBody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343900" cy="3505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Periodically invoke a service task (“server”) to execute aperiodic tasks</a:t>
            </a: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server is modeled as a periodic task and can be included in schedulability analysis</a:t>
            </a: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Allocate the server a computation budget 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1800" i="1" baseline="-6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and a period </a:t>
            </a:r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1800" i="1" baseline="-6000" dirty="0">
                <a:latin typeface="Calibri" charset="0"/>
                <a:ea typeface="Calibri" charset="0"/>
                <a:cs typeface="Calibri" charset="0"/>
              </a:rPr>
              <a:t>s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server can serve aperiodic tasks until the budget expires; the budget can be replenished every period</a:t>
            </a:r>
          </a:p>
          <a:p>
            <a:pPr eaLnBrk="1" hangingPunct="1"/>
            <a:r>
              <a:rPr lang="en-US" sz="1800" dirty="0">
                <a:solidFill>
                  <a:srgbClr val="7575D1"/>
                </a:solidFill>
                <a:latin typeface="Calibri" charset="0"/>
                <a:ea typeface="Calibri" charset="0"/>
                <a:cs typeface="Calibri" charset="0"/>
              </a:rPr>
              <a:t>Many choices: Servers have different flavors depending on the details of when they are invoked, what priority they have, and when budgets are replenished</a:t>
            </a:r>
          </a:p>
        </p:txBody>
      </p:sp>
      <p:sp>
        <p:nvSpPr>
          <p:cNvPr id="303109" name="Line 4"/>
          <p:cNvSpPr>
            <a:spLocks noChangeShapeType="1"/>
          </p:cNvSpPr>
          <p:nvPr/>
        </p:nvSpPr>
        <p:spPr bwMode="auto">
          <a:xfrm>
            <a:off x="914400" y="5181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0" name="Line 5"/>
          <p:cNvSpPr>
            <a:spLocks noChangeShapeType="1"/>
          </p:cNvSpPr>
          <p:nvPr/>
        </p:nvSpPr>
        <p:spPr bwMode="auto">
          <a:xfrm>
            <a:off x="914400" y="6172200"/>
            <a:ext cx="7239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1" name="Line 6"/>
          <p:cNvSpPr>
            <a:spLocks noChangeShapeType="1"/>
          </p:cNvSpPr>
          <p:nvPr/>
        </p:nvSpPr>
        <p:spPr bwMode="auto">
          <a:xfrm>
            <a:off x="3733800" y="5638800"/>
            <a:ext cx="158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2" name="Line 7"/>
          <p:cNvSpPr>
            <a:spLocks noChangeShapeType="1"/>
          </p:cNvSpPr>
          <p:nvPr/>
        </p:nvSpPr>
        <p:spPr bwMode="auto">
          <a:xfrm>
            <a:off x="6553200" y="5638800"/>
            <a:ext cx="158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3" name="Rectangle 8"/>
          <p:cNvSpPr>
            <a:spLocks/>
          </p:cNvSpPr>
          <p:nvPr/>
        </p:nvSpPr>
        <p:spPr bwMode="auto">
          <a:xfrm>
            <a:off x="9144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4" name="Rectangle 9"/>
          <p:cNvSpPr>
            <a:spLocks/>
          </p:cNvSpPr>
          <p:nvPr/>
        </p:nvSpPr>
        <p:spPr bwMode="auto">
          <a:xfrm>
            <a:off x="37338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5" name="Rectangle 10"/>
          <p:cNvSpPr>
            <a:spLocks/>
          </p:cNvSpPr>
          <p:nvPr/>
        </p:nvSpPr>
        <p:spPr bwMode="auto">
          <a:xfrm>
            <a:off x="6553200" y="5943600"/>
            <a:ext cx="1066800" cy="228600"/>
          </a:xfrm>
          <a:prstGeom prst="rect">
            <a:avLst/>
          </a:prstGeom>
          <a:solidFill>
            <a:srgbClr val="16E1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6" name="Rectangle 11"/>
          <p:cNvSpPr>
            <a:spLocks/>
          </p:cNvSpPr>
          <p:nvPr/>
        </p:nvSpPr>
        <p:spPr bwMode="auto">
          <a:xfrm>
            <a:off x="2590800" y="6400800"/>
            <a:ext cx="4572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7" name="Rectangle 12"/>
          <p:cNvSpPr>
            <a:spLocks/>
          </p:cNvSpPr>
          <p:nvPr/>
        </p:nvSpPr>
        <p:spPr bwMode="auto">
          <a:xfrm>
            <a:off x="2209800" y="6400800"/>
            <a:ext cx="2286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8" name="Rectangle 13"/>
          <p:cNvSpPr>
            <a:spLocks/>
          </p:cNvSpPr>
          <p:nvPr/>
        </p:nvSpPr>
        <p:spPr bwMode="auto">
          <a:xfrm>
            <a:off x="3200400" y="6400800"/>
            <a:ext cx="3810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19" name="Rectangle 14"/>
          <p:cNvSpPr>
            <a:spLocks/>
          </p:cNvSpPr>
          <p:nvPr/>
        </p:nvSpPr>
        <p:spPr bwMode="auto">
          <a:xfrm>
            <a:off x="4267200" y="6400800"/>
            <a:ext cx="3048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0" name="Rectangle 15"/>
          <p:cNvSpPr>
            <a:spLocks/>
          </p:cNvSpPr>
          <p:nvPr/>
        </p:nvSpPr>
        <p:spPr bwMode="auto">
          <a:xfrm>
            <a:off x="5181600" y="6400800"/>
            <a:ext cx="4572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1" name="Rectangle 16"/>
          <p:cNvSpPr>
            <a:spLocks/>
          </p:cNvSpPr>
          <p:nvPr/>
        </p:nvSpPr>
        <p:spPr bwMode="auto">
          <a:xfrm>
            <a:off x="6096000" y="6400800"/>
            <a:ext cx="228600" cy="228600"/>
          </a:xfrm>
          <a:prstGeom prst="rect">
            <a:avLst/>
          </a:prstGeom>
          <a:solidFill>
            <a:srgbClr val="FB9B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2" name="Rectangle 17"/>
          <p:cNvSpPr>
            <a:spLocks/>
          </p:cNvSpPr>
          <p:nvPr/>
        </p:nvSpPr>
        <p:spPr bwMode="auto">
          <a:xfrm>
            <a:off x="3733800" y="5867400"/>
            <a:ext cx="228600" cy="228600"/>
          </a:xfrm>
          <a:prstGeom prst="rect">
            <a:avLst/>
          </a:prstGeom>
          <a:gradFill rotWithShape="0">
            <a:gsLst>
              <a:gs pos="0">
                <a:srgbClr val="FB9B39">
                  <a:alpha val="79999"/>
                </a:srgbClr>
              </a:gs>
              <a:gs pos="100000">
                <a:srgbClr val="744512">
                  <a:alpha val="32001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3" name="Rectangle 18"/>
          <p:cNvSpPr>
            <a:spLocks/>
          </p:cNvSpPr>
          <p:nvPr/>
        </p:nvSpPr>
        <p:spPr bwMode="auto">
          <a:xfrm>
            <a:off x="3962400" y="5867400"/>
            <a:ext cx="457200" cy="228600"/>
          </a:xfrm>
          <a:prstGeom prst="rect">
            <a:avLst/>
          </a:prstGeom>
          <a:solidFill>
            <a:srgbClr val="FB9B3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4" name="Rectangle 19"/>
          <p:cNvSpPr>
            <a:spLocks/>
          </p:cNvSpPr>
          <p:nvPr/>
        </p:nvSpPr>
        <p:spPr bwMode="auto">
          <a:xfrm>
            <a:off x="4419600" y="5867400"/>
            <a:ext cx="381000" cy="228600"/>
          </a:xfrm>
          <a:prstGeom prst="rect">
            <a:avLst/>
          </a:prstGeom>
          <a:solidFill>
            <a:srgbClr val="FB9B3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5" name="Rectangle 20"/>
          <p:cNvSpPr>
            <a:spLocks/>
          </p:cNvSpPr>
          <p:nvPr/>
        </p:nvSpPr>
        <p:spPr bwMode="auto">
          <a:xfrm>
            <a:off x="6553200" y="5867400"/>
            <a:ext cx="304800" cy="228600"/>
          </a:xfrm>
          <a:prstGeom prst="rect">
            <a:avLst/>
          </a:prstGeom>
          <a:solidFill>
            <a:srgbClr val="FB9B3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6" name="Rectangle 21"/>
          <p:cNvSpPr>
            <a:spLocks/>
          </p:cNvSpPr>
          <p:nvPr/>
        </p:nvSpPr>
        <p:spPr bwMode="auto">
          <a:xfrm>
            <a:off x="6858000" y="5867400"/>
            <a:ext cx="457200" cy="228600"/>
          </a:xfrm>
          <a:prstGeom prst="rect">
            <a:avLst/>
          </a:prstGeom>
          <a:solidFill>
            <a:srgbClr val="FB9B3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7" name="Rectangle 22"/>
          <p:cNvSpPr>
            <a:spLocks/>
          </p:cNvSpPr>
          <p:nvPr/>
        </p:nvSpPr>
        <p:spPr bwMode="auto">
          <a:xfrm>
            <a:off x="7315200" y="5867400"/>
            <a:ext cx="228600" cy="228600"/>
          </a:xfrm>
          <a:prstGeom prst="rect">
            <a:avLst/>
          </a:prstGeom>
          <a:solidFill>
            <a:srgbClr val="FB9B3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28" name="Rectangle 23"/>
          <p:cNvSpPr>
            <a:spLocks/>
          </p:cNvSpPr>
          <p:nvPr/>
        </p:nvSpPr>
        <p:spPr bwMode="auto">
          <a:xfrm>
            <a:off x="6613525" y="6356350"/>
            <a:ext cx="1540422" cy="3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Aperiodic Tasks</a:t>
            </a:r>
          </a:p>
        </p:txBody>
      </p:sp>
      <p:sp>
        <p:nvSpPr>
          <p:cNvPr id="303129" name="Rectangle 24"/>
          <p:cNvSpPr>
            <a:spLocks/>
          </p:cNvSpPr>
          <p:nvPr/>
        </p:nvSpPr>
        <p:spPr bwMode="auto">
          <a:xfrm>
            <a:off x="7908925" y="5670550"/>
            <a:ext cx="757097" cy="3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17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Server</a:t>
            </a:r>
          </a:p>
        </p:txBody>
      </p:sp>
      <p:sp>
        <p:nvSpPr>
          <p:cNvPr id="303130" name="Line 25"/>
          <p:cNvSpPr>
            <a:spLocks noChangeShapeType="1"/>
          </p:cNvSpPr>
          <p:nvPr/>
        </p:nvSpPr>
        <p:spPr bwMode="auto">
          <a:xfrm rot="10800000" flipH="1">
            <a:off x="2438400" y="60198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31" name="Line 26"/>
          <p:cNvSpPr>
            <a:spLocks noChangeShapeType="1"/>
          </p:cNvSpPr>
          <p:nvPr/>
        </p:nvSpPr>
        <p:spPr bwMode="auto">
          <a:xfrm rot="10800000" flipH="1">
            <a:off x="2971800" y="60198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32" name="Line 27"/>
          <p:cNvSpPr>
            <a:spLocks noChangeShapeType="1"/>
          </p:cNvSpPr>
          <p:nvPr/>
        </p:nvSpPr>
        <p:spPr bwMode="auto">
          <a:xfrm rot="10800000" flipH="1">
            <a:off x="3505200" y="601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33" name="Line 28"/>
          <p:cNvSpPr>
            <a:spLocks noChangeShapeType="1"/>
          </p:cNvSpPr>
          <p:nvPr/>
        </p:nvSpPr>
        <p:spPr bwMode="auto">
          <a:xfrm rot="10800000" flipH="1">
            <a:off x="4648200" y="5943600"/>
            <a:ext cx="2057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34" name="Line 29"/>
          <p:cNvSpPr>
            <a:spLocks noChangeShapeType="1"/>
          </p:cNvSpPr>
          <p:nvPr/>
        </p:nvSpPr>
        <p:spPr bwMode="auto">
          <a:xfrm rot="10800000" flipH="1">
            <a:off x="5562600" y="5943600"/>
            <a:ext cx="1447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35" name="Line 30"/>
          <p:cNvSpPr>
            <a:spLocks noChangeShapeType="1"/>
          </p:cNvSpPr>
          <p:nvPr/>
        </p:nvSpPr>
        <p:spPr bwMode="auto">
          <a:xfrm rot="10800000" flipH="1">
            <a:off x="6324600" y="59436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3136" name="Text Box 31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344694E2-4A05-4D42-94BF-F3D2115898B7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8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351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Line 1"/>
          <p:cNvSpPr>
            <a:spLocks noChangeShapeType="1"/>
          </p:cNvSpPr>
          <p:nvPr/>
        </p:nvSpPr>
        <p:spPr bwMode="auto">
          <a:xfrm>
            <a:off x="457200" y="1384300"/>
            <a:ext cx="82296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4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Polling Server</a:t>
            </a:r>
          </a:p>
        </p:txBody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38300"/>
            <a:ext cx="8269288" cy="4840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Runs as a periodic task (priority set according to policy)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Aperiodic arrivals are queued until the server task is invoked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(Any) server is said to be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active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if its budget is &gt; 0 and is either: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Running: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it is the highest priority task and is servicing an aperiodic request, or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In ready queue: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has been preempted by a higher priority task while servicing an aperiodic request or arrived while a higher priority task is running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otherwise it is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idle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(in the waiting queue)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When the server is invoked it serves the aperiodic queue until it is empty or until the budget expires then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suspends itself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Suspends itself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: removed from ready queue and placed in waiting queue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becomes 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  <a:sym typeface="Wingdings"/>
              </a:rPr>
              <a:t>idle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If server is idle, then it is returned to ready queue in the event of its next arrival (period, which is the next replenishment time) and then a scheduling decision is made</a:t>
            </a:r>
          </a:p>
        </p:txBody>
      </p:sp>
      <p:sp>
        <p:nvSpPr>
          <p:cNvPr id="304133" name="Text Box 4"/>
          <p:cNvSpPr txBox="1">
            <a:spLocks noChangeArrowheads="1"/>
          </p:cNvSpPr>
          <p:nvPr/>
        </p:nvSpPr>
        <p:spPr bwMode="auto">
          <a:xfrm>
            <a:off x="8632825" y="6464300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r"/>
            <a:fld id="{DE64AD02-DD4A-584A-8AA9-DA4CFB6D30F3}" type="slidenum">
              <a:rPr lang="en-US"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pPr algn="r"/>
              <a:t>9</a:t>
            </a:fld>
            <a:endParaRPr lang="en-US" sz="9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6400" y="6317088"/>
            <a:ext cx="8546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Server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treated as a regular periodic task in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schedulability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34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6E1A7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EED0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Tahoma"/>
        <a:ea typeface="ヒラギノ角ゴ ProN W3"/>
        <a:cs typeface="ヒラギノ角ゴ ProN W3"/>
      </a:majorFont>
      <a:minorFont>
        <a:latin typeface="Times New Roman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&amp; Bullets - 2 Colum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6E1A7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EED0"/>
      </a:accent5>
      <a:accent6>
        <a:srgbClr val="2D2D8A"/>
      </a:accent6>
      <a:hlink>
        <a:srgbClr val="009999"/>
      </a:hlink>
      <a:folHlink>
        <a:srgbClr val="99CC00"/>
      </a:folHlink>
    </a:clrScheme>
    <a:fontScheme name="Blends">
      <a:majorFont>
        <a:latin typeface="Tahoma"/>
        <a:ea typeface="ヒラギノ角ゴ ProN W3"/>
        <a:cs typeface="ヒラギノ角ゴ ProN W3"/>
      </a:majorFont>
      <a:minorFont>
        <a:latin typeface="Times New Roman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Blend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Title &amp; Bullets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Title &amp; Bullets copy 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1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_Blend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6E1A7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EED0"/>
      </a:accent5>
      <a:accent6>
        <a:srgbClr val="2D2D8A"/>
      </a:accent6>
      <a:hlink>
        <a:srgbClr val="009999"/>
      </a:hlink>
      <a:folHlink>
        <a:srgbClr val="99CC00"/>
      </a:folHlink>
    </a:clrScheme>
    <a:fontScheme name="Blends">
      <a:majorFont>
        <a:latin typeface="Tahoma"/>
        <a:ea typeface="ヒラギノ角ゴ ProN W3"/>
        <a:cs typeface="ヒラギノ角ゴ ProN W3"/>
      </a:majorFont>
      <a:minorFont>
        <a:latin typeface="Tahom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Blend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Bullets copy 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2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Title &amp; Bullets copy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CCCCCC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E2E2E2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6E1A7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-128"/>
            <a:cs typeface="ヒラギノ明朝 ProN W3" charset="-128"/>
            <a:sym typeface="Times New Roman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31007</TotalTime>
  <Pages>0</Pages>
  <Words>2918</Words>
  <Characters>0</Characters>
  <Application>Microsoft Macintosh PowerPoint</Application>
  <PresentationFormat>On-screen Show (4:3)</PresentationFormat>
  <Lines>0</Lines>
  <Paragraphs>363</Paragraphs>
  <Slides>40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40</vt:i4>
      </vt:variant>
    </vt:vector>
  </HeadingPairs>
  <TitlesOfParts>
    <vt:vector size="75" baseType="lpstr">
      <vt:lpstr>Arial Rounded MT Bold</vt:lpstr>
      <vt:lpstr>Avenir Book</vt:lpstr>
      <vt:lpstr>Calibri</vt:lpstr>
      <vt:lpstr>Cambria Math</vt:lpstr>
      <vt:lpstr>Helvetica Neue</vt:lpstr>
      <vt:lpstr>Helvetica Neue Light</vt:lpstr>
      <vt:lpstr>Tahoma</vt:lpstr>
      <vt:lpstr>Times New Roman</vt:lpstr>
      <vt:lpstr>Wingdings</vt:lpstr>
      <vt:lpstr>Title &amp; Subtitle</vt:lpstr>
      <vt:lpstr>Title &amp; Bullets</vt:lpstr>
      <vt:lpstr>Title - Center</vt:lpstr>
      <vt:lpstr>Title &amp; Bullets copy 2</vt:lpstr>
      <vt:lpstr>Photo - 4 Up</vt:lpstr>
      <vt:lpstr>Photo - 2 Up Landscape</vt:lpstr>
      <vt:lpstr>Photo - 2 Up Portrait &amp; Landscape</vt:lpstr>
      <vt:lpstr>Photo - 2 Up Portrait</vt:lpstr>
      <vt:lpstr>Photo - 3 Up Portrait</vt:lpstr>
      <vt:lpstr>Photo - Big</vt:lpstr>
      <vt:lpstr>Title, Bullets &amp; Photo</vt:lpstr>
      <vt:lpstr>1_Title &amp; Subtitle</vt:lpstr>
      <vt:lpstr>Title &amp; Bullets - Left</vt:lpstr>
      <vt:lpstr>Title &amp; Bullets - Right</vt:lpstr>
      <vt:lpstr>Bullets</vt:lpstr>
      <vt:lpstr>Title - Top</vt:lpstr>
      <vt:lpstr>Title &amp; Bullets - 2 Column</vt:lpstr>
      <vt:lpstr>Blank</vt:lpstr>
      <vt:lpstr>Photo - Vertical</vt:lpstr>
      <vt:lpstr>Blends</vt:lpstr>
      <vt:lpstr>Photo - Horizontal</vt:lpstr>
      <vt:lpstr>Title &amp; Bullets copy</vt:lpstr>
      <vt:lpstr>Title &amp; Bullets copy 1</vt:lpstr>
      <vt:lpstr>1_Title &amp; Bullets</vt:lpstr>
      <vt:lpstr>Photo - 3 Up</vt:lpstr>
      <vt:lpstr>1_Blends</vt:lpstr>
      <vt:lpstr>Servers for aperiodic tasks</vt:lpstr>
      <vt:lpstr>PowerPoint Presentation</vt:lpstr>
      <vt:lpstr>Aperiodic tasks</vt:lpstr>
      <vt:lpstr>Mixing periodic and aperiodic tasks</vt:lpstr>
      <vt:lpstr>Mixing periodic and aperiodic tasks</vt:lpstr>
      <vt:lpstr>Server-based systems</vt:lpstr>
      <vt:lpstr>Server-based systems</vt:lpstr>
      <vt:lpstr>Server-based systems</vt:lpstr>
      <vt:lpstr>Polling Server</vt:lpstr>
      <vt:lpstr>Example of a Polling Server</vt:lpstr>
      <vt:lpstr>Example of a Polling Server</vt:lpstr>
      <vt:lpstr>Example of a Polling Server</vt:lpstr>
      <vt:lpstr>Polling server</vt:lpstr>
      <vt:lpstr>Polling server</vt:lpstr>
      <vt:lpstr>How to dimension a polling server?</vt:lpstr>
      <vt:lpstr>Example of a Polling Server</vt:lpstr>
      <vt:lpstr>Deferrable server</vt:lpstr>
      <vt:lpstr>Deferrable server: Not a regular periodic task</vt:lpstr>
      <vt:lpstr>Deferrable server: Not a regular periodic task</vt:lpstr>
      <vt:lpstr>Deferrable server: Schedulable utilization</vt:lpstr>
      <vt:lpstr>Sporadic Server</vt:lpstr>
      <vt:lpstr>Sporadic Server</vt:lpstr>
      <vt:lpstr>Sporadic Server: Example</vt:lpstr>
      <vt:lpstr>An optimal static-priority server does not exist!</vt:lpstr>
      <vt:lpstr>An optimal static-priority server does not exist!</vt:lpstr>
      <vt:lpstr>An optimal static-priority server does not exist!</vt:lpstr>
      <vt:lpstr>An optimal static-priority server does not exist!</vt:lpstr>
      <vt:lpstr>An optimal static-priority server does not exist!</vt:lpstr>
      <vt:lpstr>An optimal static-priority server does not exist!</vt:lpstr>
      <vt:lpstr>An optimal static-priority server does not exist!</vt:lpstr>
      <vt:lpstr>Dynamic priority aperiodic task servers</vt:lpstr>
      <vt:lpstr>Dynamic sporadic server</vt:lpstr>
      <vt:lpstr>Example for dynamic sporadic server</vt:lpstr>
      <vt:lpstr>Dynamic sporadic server: Problems?</vt:lpstr>
      <vt:lpstr>The Constant Bandwidth Server (CBS)</vt:lpstr>
      <vt:lpstr>Example for CBS</vt:lpstr>
      <vt:lpstr>Principles of server design</vt:lpstr>
      <vt:lpstr>Principles of server design</vt:lpstr>
      <vt:lpstr>Summarizing aperiodic servers</vt:lpstr>
      <vt:lpstr>Lecture summary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Aperiodic task servers</dc:title>
  <dc:subject>EECE 494</dc:subject>
  <dc:creator>Sathish Gopalakrishnan</dc:creator>
  <cp:keywords/>
  <dc:description/>
  <cp:lastModifiedBy>Bader Alahmad</cp:lastModifiedBy>
  <cp:revision>229</cp:revision>
  <cp:lastPrinted>2019-10-19T17:54:04Z</cp:lastPrinted>
  <dcterms:created xsi:type="dcterms:W3CDTF">2011-03-03T08:11:21Z</dcterms:created>
  <dcterms:modified xsi:type="dcterms:W3CDTF">2019-10-22T20:02:49Z</dcterms:modified>
  <cp:category/>
</cp:coreProperties>
</file>